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4" r:id="rId1"/>
  </p:sldMasterIdLst>
  <p:notesMasterIdLst>
    <p:notesMasterId r:id="rId28"/>
  </p:notesMasterIdLst>
  <p:handoutMasterIdLst>
    <p:handoutMasterId r:id="rId29"/>
  </p:handoutMasterIdLst>
  <p:sldIdLst>
    <p:sldId id="256" r:id="rId2"/>
    <p:sldId id="584" r:id="rId3"/>
    <p:sldId id="402" r:id="rId4"/>
    <p:sldId id="549" r:id="rId5"/>
    <p:sldId id="576" r:id="rId6"/>
    <p:sldId id="572" r:id="rId7"/>
    <p:sldId id="543" r:id="rId8"/>
    <p:sldId id="544" r:id="rId9"/>
    <p:sldId id="545" r:id="rId10"/>
    <p:sldId id="573" r:id="rId11"/>
    <p:sldId id="546" r:id="rId12"/>
    <p:sldId id="356" r:id="rId13"/>
    <p:sldId id="547" r:id="rId14"/>
    <p:sldId id="548" r:id="rId15"/>
    <p:sldId id="590" r:id="rId16"/>
    <p:sldId id="554" r:id="rId17"/>
    <p:sldId id="555" r:id="rId18"/>
    <p:sldId id="530" r:id="rId19"/>
    <p:sldId id="585" r:id="rId20"/>
    <p:sldId id="561" r:id="rId21"/>
    <p:sldId id="583" r:id="rId22"/>
    <p:sldId id="579" r:id="rId23"/>
    <p:sldId id="416" r:id="rId24"/>
    <p:sldId id="592" r:id="rId25"/>
    <p:sldId id="594" r:id="rId26"/>
    <p:sldId id="415" r:id="rId27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schober" initials="d" lastIdx="2" clrIdx="0">
    <p:extLst>
      <p:ext uri="{19B8F6BF-5375-455C-9EA6-DF929625EA0E}">
        <p15:presenceInfo xmlns:p15="http://schemas.microsoft.com/office/powerpoint/2012/main" userId="dschob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7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51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1-14T09:27:18.486" idx="2">
    <p:pos x="10" y="10"/>
    <p:text>(Humans are expensive &amp; don‘t have time
Human data acquisition is error prone &amp; quality measures are subjective)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9B1B6-1385-438D-82EC-21B69317EE72}" type="datetimeFigureOut">
              <a:rPr lang="en-US" smtClean="0"/>
              <a:t>1/27/2014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EB2DD-B7EB-45C4-B18C-7C9A10F0FD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12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6AD9D-3895-45DF-B525-F57A709DBB97}" type="datetimeFigureOut">
              <a:rPr lang="en-US" smtClean="0"/>
              <a:t>1/27/2014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B003C-3C02-429C-958C-92825E0D5F9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6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8B003C-3C02-429C-958C-92825E0D5F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6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758825"/>
            <a:ext cx="5041900" cy="3783013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6814" y="4793472"/>
            <a:ext cx="5095109" cy="454181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347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19075-AD0C-4805-80E1-71F8E79E73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72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47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130E-AFB1-4D7E-9212-17196BC4AB0A}" type="datetime1">
              <a:rPr lang="en-US" smtClean="0"/>
              <a:t>1/27/2014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7" name="Picture 16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2" y="5829541"/>
            <a:ext cx="3042473" cy="769174"/>
          </a:xfrm>
          <a:prstGeom prst="rect">
            <a:avLst/>
          </a:prstGeom>
        </p:spPr>
      </p:pic>
      <p:pic>
        <p:nvPicPr>
          <p:cNvPr id="18" name="Picture 17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36" y="5956592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F7CCE-2174-4A1D-9E28-84C0B05E48A3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6C5DA-8697-430C-93CE-8DE249A5DE2A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4" name="Picture 13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22" name="Picture 21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>
  <p:cSld name="Titel, Text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iagrammplatzhalter 3"/>
          <p:cNvSpPr>
            <a:spLocks noGrp="1"/>
          </p:cNvSpPr>
          <p:nvPr>
            <p:ph type="chart"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E8E9EA7-809E-4AA7-93E1-8A10AC9121CE}" type="datetime1">
              <a:rPr lang="en-US" smtClean="0"/>
              <a:t>1/27/2014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35A526C-CC31-42F1-AD0E-9387ED55E9C1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8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C6D4C-1CE9-4A7F-900D-63F9DB379E92}" type="datetime1">
              <a:rPr lang="en-US" smtClean="0"/>
              <a:t>1/27/2014</a:t>
            </a:fld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A8B3E6-B6F0-4E74-B077-04339D9037B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74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A0F74-AF02-4D14-825C-EEF6D1097891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Picture 14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38" y="4866800"/>
            <a:ext cx="4155313" cy="1050513"/>
          </a:xfrm>
          <a:prstGeom prst="rect">
            <a:avLst/>
          </a:prstGeom>
        </p:spPr>
      </p:pic>
      <p:pic>
        <p:nvPicPr>
          <p:cNvPr id="16" name="Picture 15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015" y="5007878"/>
            <a:ext cx="1116474" cy="9108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46B0C-4BE9-4647-8B23-481B5B7B6E1B}" type="datetime1">
              <a:rPr lang="en-US" smtClean="0"/>
              <a:t>1/27/2014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1CA87-03D5-49EE-8391-50881B74D301}" type="datetime1">
              <a:rPr lang="en-US" smtClean="0"/>
              <a:t>1/27/2014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8CEA4-1AE7-428A-8DFD-0541E601A8F2}" type="datetime1">
              <a:rPr lang="en-US" smtClean="0"/>
              <a:t>1/27/2014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A9D5C-B110-4047-A71B-C6475C42EABA}" type="datetime1">
              <a:rPr lang="en-US" smtClean="0"/>
              <a:t>1/27/2014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3" name="Picture 12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4" name="Picture 13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CE09B-5598-4387-A05A-90B7793635C7}" type="datetime1">
              <a:rPr lang="en-US" smtClean="0"/>
              <a:t>1/27/2014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16" name="Picture 15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7" name="Picture 16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3D665-EAB9-4849-A664-557B573B1CE1}" type="datetime1">
              <a:rPr lang="en-US" smtClean="0"/>
              <a:t>1/27/2014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pic>
        <p:nvPicPr>
          <p:cNvPr id="16" name="Picture 15" descr="Cosmos_logo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7" name="Picture 16" descr="FP7-gen-CMYK.eps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34A1AB4D-F744-4F19-8CA7-DC995D02739E}" type="datetime1">
              <a:rPr lang="en-US" smtClean="0"/>
              <a:t>1/27/2014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pic>
        <p:nvPicPr>
          <p:cNvPr id="7" name="Picture 6" descr="Cosmos_logo.jpg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" y="6395449"/>
            <a:ext cx="1739150" cy="439678"/>
          </a:xfrm>
          <a:prstGeom prst="rect">
            <a:avLst/>
          </a:prstGeom>
        </p:spPr>
      </p:pic>
      <p:pic>
        <p:nvPicPr>
          <p:cNvPr id="10" name="Picture 9" descr="FP7-gen-CMYK.eps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71" y="6260800"/>
            <a:ext cx="732052" cy="597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8" r:id="rId12"/>
    <p:sldLayoutId id="2147483762" r:id="rId13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://cosmos-fp7.eu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3.gif"/><Relationship Id="rId3" Type="http://schemas.openxmlformats.org/officeDocument/2006/relationships/image" Target="../media/image39.png"/><Relationship Id="rId21" Type="http://schemas.openxmlformats.org/officeDocument/2006/relationships/image" Target="../media/image56.jp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17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2.pn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4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Relationship Id="rId14" Type="http://schemas.openxmlformats.org/officeDocument/2006/relationships/image" Target="../media/image50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7.jpe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6.jpeg"/><Relationship Id="rId17" Type="http://schemas.openxmlformats.org/officeDocument/2006/relationships/image" Target="../media/image71.png"/><Relationship Id="rId2" Type="http://schemas.openxmlformats.org/officeDocument/2006/relationships/image" Target="../media/image58.gif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5.jpeg"/><Relationship Id="rId5" Type="http://schemas.openxmlformats.org/officeDocument/2006/relationships/image" Target="../media/image54.jpeg"/><Relationship Id="rId15" Type="http://schemas.openxmlformats.org/officeDocument/2006/relationships/image" Target="../media/image69.jpeg"/><Relationship Id="rId10" Type="http://schemas.openxmlformats.org/officeDocument/2006/relationships/image" Target="../media/image7.png"/><Relationship Id="rId4" Type="http://schemas.openxmlformats.org/officeDocument/2006/relationships/image" Target="../media/image60.png"/><Relationship Id="rId9" Type="http://schemas.openxmlformats.org/officeDocument/2006/relationships/image" Target="../media/image64.jpeg"/><Relationship Id="rId14" Type="http://schemas.openxmlformats.org/officeDocument/2006/relationships/image" Target="../media/image6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nmrml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cosmos-fp7.e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18" Type="http://schemas.openxmlformats.org/officeDocument/2006/relationships/image" Target="../media/image22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0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5" Type="http://schemas.openxmlformats.org/officeDocument/2006/relationships/image" Target="../media/image8.wmf"/><Relationship Id="rId10" Type="http://schemas.openxmlformats.org/officeDocument/2006/relationships/image" Target="../media/image16.gif"/><Relationship Id="rId4" Type="http://schemas.openxmlformats.org/officeDocument/2006/relationships/image" Target="../media/image10.jpeg"/><Relationship Id="rId9" Type="http://schemas.openxmlformats.org/officeDocument/2006/relationships/image" Target="../media/image15.gif"/><Relationship Id="rId1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Development of metabolomics data standards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Daniel </a:t>
            </a:r>
            <a:r>
              <a:rPr lang="en-US" dirty="0" err="1"/>
              <a:t>Schober</a:t>
            </a:r>
            <a:r>
              <a:rPr lang="en-US" dirty="0"/>
              <a:t>, </a:t>
            </a:r>
            <a:r>
              <a:rPr lang="en-US" dirty="0" smtClean="0"/>
              <a:t>IPB </a:t>
            </a:r>
            <a:r>
              <a:rPr lang="en-US" dirty="0"/>
              <a:t>Halle</a:t>
            </a:r>
          </a:p>
          <a:p>
            <a:r>
              <a:rPr lang="en-US" dirty="0"/>
              <a:t>for </a:t>
            </a:r>
            <a:r>
              <a:rPr lang="en-US" dirty="0" smtClean="0"/>
              <a:t>COSMOS WP </a:t>
            </a:r>
            <a:r>
              <a:rPr lang="en-US" dirty="0"/>
              <a:t>2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371600" y="843224"/>
            <a:ext cx="1944386" cy="340102"/>
          </a:xfrm>
          <a:prstGeom prst="rect">
            <a:avLst/>
          </a:prstGeom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kern="1200" baseline="30000" dirty="0" smtClean="0">
                <a:solidFill>
                  <a:schemeClr val="bg1"/>
                </a:solidFill>
                <a:latin typeface="Graphik Regular"/>
                <a:ea typeface="+mn-ea"/>
                <a:cs typeface="Graphik Regular"/>
              </a:rPr>
              <a:t>Leibniz-Institut für Pflanzenbiochemie</a:t>
            </a: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055" y="450796"/>
            <a:ext cx="814604" cy="108613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75" y="6010977"/>
            <a:ext cx="1734099" cy="6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5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958788" y="2594271"/>
            <a:ext cx="5874263" cy="3048859"/>
          </a:xfrm>
        </p:spPr>
        <p:txBody>
          <a:bodyPr>
            <a:noAutofit/>
          </a:bodyPr>
          <a:lstStyle/>
          <a:p>
            <a:pPr algn="l"/>
            <a:r>
              <a:rPr lang="de-DE" sz="3200" dirty="0" err="1" smtClean="0">
                <a:solidFill>
                  <a:schemeClr val="accent2"/>
                </a:solidFill>
              </a:rPr>
              <a:t>How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to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allow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searches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over</a:t>
            </a:r>
            <a:r>
              <a:rPr lang="de-DE" sz="3200" dirty="0" smtClean="0">
                <a:solidFill>
                  <a:schemeClr val="accent2"/>
                </a:solidFill>
              </a:rPr>
              <a:t>      variant </a:t>
            </a:r>
            <a:r>
              <a:rPr lang="de-DE" sz="3200" dirty="0" err="1" smtClean="0">
                <a:solidFill>
                  <a:schemeClr val="accent2"/>
                </a:solidFill>
              </a:rPr>
              <a:t>textual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expressions</a:t>
            </a:r>
            <a:r>
              <a:rPr lang="de-DE" sz="3200" dirty="0" smtClean="0">
                <a:solidFill>
                  <a:schemeClr val="accent2"/>
                </a:solidFill>
              </a:rPr>
              <a:t/>
            </a:r>
            <a:br>
              <a:rPr lang="de-DE" sz="3200" dirty="0" smtClean="0">
                <a:solidFill>
                  <a:schemeClr val="accent2"/>
                </a:solidFill>
              </a:rPr>
            </a:br>
            <a:r>
              <a:rPr lang="de-DE" sz="3200" dirty="0">
                <a:solidFill>
                  <a:schemeClr val="accent2"/>
                </a:solidFill>
              </a:rPr>
              <a:t/>
            </a:r>
            <a:br>
              <a:rPr lang="de-DE" sz="3200" dirty="0">
                <a:solidFill>
                  <a:schemeClr val="accent2"/>
                </a:solidFill>
              </a:rPr>
            </a:br>
            <a:r>
              <a:rPr lang="de-DE" sz="3200" dirty="0" smtClean="0">
                <a:solidFill>
                  <a:schemeClr val="accent2"/>
                </a:solidFill>
              </a:rPr>
              <a:t/>
            </a:r>
            <a:br>
              <a:rPr lang="de-DE" sz="3200" dirty="0" smtClean="0">
                <a:solidFill>
                  <a:schemeClr val="accent2"/>
                </a:solidFill>
              </a:rPr>
            </a:br>
            <a:r>
              <a:rPr lang="de-DE" sz="3200" dirty="0" err="1" smtClean="0">
                <a:solidFill>
                  <a:schemeClr val="accent2"/>
                </a:solidFill>
              </a:rPr>
              <a:t>Converge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by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mapping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variants</a:t>
            </a:r>
            <a:r>
              <a:rPr lang="de-DE" sz="3200" dirty="0" smtClean="0">
                <a:solidFill>
                  <a:schemeClr val="accent2"/>
                </a:solidFill>
              </a:rPr>
              <a:t/>
            </a:r>
            <a:br>
              <a:rPr lang="de-DE" sz="3200" dirty="0" smtClean="0">
                <a:solidFill>
                  <a:schemeClr val="accent2"/>
                </a:solidFill>
              </a:rPr>
            </a:br>
            <a:r>
              <a:rPr lang="de-DE" sz="3200" dirty="0" err="1" smtClean="0">
                <a:solidFill>
                  <a:schemeClr val="accent2"/>
                </a:solidFill>
              </a:rPr>
              <a:t>to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standardized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 smtClean="0">
                <a:solidFill>
                  <a:schemeClr val="accent2"/>
                </a:solidFill>
              </a:rPr>
              <a:t>term</a:t>
            </a:r>
            <a:r>
              <a:rPr lang="de-DE" sz="3200" dirty="0">
                <a:solidFill>
                  <a:schemeClr val="accent2"/>
                </a:solidFill>
              </a:rPr>
              <a:t/>
            </a:r>
            <a:br>
              <a:rPr lang="de-DE" sz="3200" dirty="0">
                <a:solidFill>
                  <a:schemeClr val="accent2"/>
                </a:solidFill>
              </a:rPr>
            </a:br>
            <a:r>
              <a:rPr lang="de-DE" sz="3200" dirty="0" err="1" smtClean="0">
                <a:solidFill>
                  <a:schemeClr val="accent2"/>
                </a:solidFill>
              </a:rPr>
              <a:t>from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>
                <a:solidFill>
                  <a:schemeClr val="accent2"/>
                </a:solidFill>
              </a:rPr>
              <a:t>c</a:t>
            </a:r>
            <a:r>
              <a:rPr lang="de-DE" sz="3200" dirty="0" err="1" smtClean="0">
                <a:solidFill>
                  <a:schemeClr val="accent2"/>
                </a:solidFill>
              </a:rPr>
              <a:t>ontrolled</a:t>
            </a:r>
            <a:r>
              <a:rPr lang="de-DE" sz="3200" dirty="0" smtClean="0">
                <a:solidFill>
                  <a:schemeClr val="accent2"/>
                </a:solidFill>
              </a:rPr>
              <a:t> </a:t>
            </a:r>
            <a:r>
              <a:rPr lang="de-DE" sz="3200" dirty="0" err="1">
                <a:solidFill>
                  <a:schemeClr val="accent2"/>
                </a:solidFill>
              </a:rPr>
              <a:t>v</a:t>
            </a:r>
            <a:r>
              <a:rPr lang="de-DE" sz="3200" dirty="0" err="1" smtClean="0">
                <a:solidFill>
                  <a:schemeClr val="accent2"/>
                </a:solidFill>
              </a:rPr>
              <a:t>ocabulary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4" name="Textplatzhalter 2"/>
          <p:cNvSpPr txBox="1">
            <a:spLocks/>
          </p:cNvSpPr>
          <p:nvPr/>
        </p:nvSpPr>
        <p:spPr>
          <a:xfrm>
            <a:off x="6750584" y="2420953"/>
            <a:ext cx="732173" cy="1564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2F325-0E22-42DB-89D7-F25362520620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6941574" y="4592570"/>
            <a:ext cx="732173" cy="14207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045041" y="710213"/>
            <a:ext cx="2411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dirty="0" smtClean="0">
                <a:solidFill>
                  <a:schemeClr val="bg1"/>
                </a:solidFill>
              </a:rPr>
              <a:t>Challenge 2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83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2339" y="414705"/>
            <a:ext cx="8007461" cy="1177427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Variances</a:t>
            </a:r>
            <a:r>
              <a:rPr lang="de-DE" sz="2800" dirty="0" smtClean="0">
                <a:solidFill>
                  <a:schemeClr val="bg1"/>
                </a:solidFill>
              </a:rPr>
              <a:t> in </a:t>
            </a:r>
            <a:r>
              <a:rPr lang="de-DE" sz="2800" dirty="0" err="1" smtClean="0">
                <a:solidFill>
                  <a:schemeClr val="bg1"/>
                </a:solidFill>
              </a:rPr>
              <a:t>expression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decrease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s</a:t>
            </a:r>
            <a:r>
              <a:rPr lang="de-DE" sz="2800" dirty="0" err="1" smtClean="0">
                <a:solidFill>
                  <a:schemeClr val="bg1"/>
                </a:solidFill>
              </a:rPr>
              <a:t>earch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results</a:t>
            </a:r>
            <a:endParaRPr lang="de-DE" sz="2800" dirty="0" smtClean="0">
              <a:solidFill>
                <a:schemeClr val="bg1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4111" y="1731864"/>
            <a:ext cx="8756644" cy="4678829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de-DE" sz="2000" b="1" dirty="0" smtClean="0">
                <a:solidFill>
                  <a:schemeClr val="accent2"/>
                </a:solidFill>
              </a:rPr>
              <a:t>Synonyms</a:t>
            </a:r>
          </a:p>
          <a:p>
            <a:pPr lvl="1">
              <a:lnSpc>
                <a:spcPct val="14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Equivalence</a:t>
            </a:r>
            <a:r>
              <a:rPr lang="de-DE" sz="2000" dirty="0" smtClean="0">
                <a:solidFill>
                  <a:schemeClr val="accent2"/>
                </a:solidFill>
              </a:rPr>
              <a:t> in </a:t>
            </a:r>
            <a:r>
              <a:rPr lang="de-DE" sz="2000" dirty="0" err="1" smtClean="0">
                <a:solidFill>
                  <a:schemeClr val="accent2"/>
                </a:solidFill>
              </a:rPr>
              <a:t>Meaning</a:t>
            </a:r>
            <a:endParaRPr lang="de-DE" sz="2000" dirty="0" smtClean="0">
              <a:solidFill>
                <a:schemeClr val="accent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Different </a:t>
            </a:r>
            <a:r>
              <a:rPr lang="de-DE" sz="2000" dirty="0" err="1" smtClean="0">
                <a:solidFill>
                  <a:schemeClr val="accent2"/>
                </a:solidFill>
              </a:rPr>
              <a:t>expressions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for</a:t>
            </a:r>
            <a:r>
              <a:rPr lang="de-DE" sz="2000" dirty="0" smtClean="0">
                <a:solidFill>
                  <a:schemeClr val="accent2"/>
                </a:solidFill>
              </a:rPr>
              <a:t> same </a:t>
            </a:r>
            <a:r>
              <a:rPr lang="de-DE" sz="2000" dirty="0" err="1" smtClean="0">
                <a:solidFill>
                  <a:schemeClr val="accent2"/>
                </a:solidFill>
              </a:rPr>
              <a:t>thing</a:t>
            </a:r>
            <a:r>
              <a:rPr lang="de-DE" sz="2000" dirty="0" smtClean="0">
                <a:solidFill>
                  <a:schemeClr val="accent2"/>
                </a:solidFill>
              </a:rPr>
              <a:t>  </a:t>
            </a:r>
          </a:p>
          <a:p>
            <a:pPr marL="627063" lvl="2" indent="0">
              <a:lnSpc>
                <a:spcPct val="140000"/>
              </a:lnSpc>
              <a:buNone/>
            </a:pPr>
            <a:r>
              <a:rPr lang="de-DE" dirty="0">
                <a:solidFill>
                  <a:schemeClr val="accent2"/>
                </a:solidFill>
              </a:rPr>
              <a:t>e</a:t>
            </a:r>
            <a:r>
              <a:rPr lang="de-DE" dirty="0" smtClean="0">
                <a:solidFill>
                  <a:schemeClr val="accent2"/>
                </a:solidFill>
              </a:rPr>
              <a:t>.g. </a:t>
            </a:r>
            <a:r>
              <a:rPr lang="de-DE" dirty="0">
                <a:solidFill>
                  <a:schemeClr val="accent2"/>
                </a:solidFill>
              </a:rPr>
              <a:t>„</a:t>
            </a:r>
            <a:r>
              <a:rPr lang="de-DE" dirty="0" err="1">
                <a:solidFill>
                  <a:schemeClr val="accent2"/>
                </a:solidFill>
              </a:rPr>
              <a:t>Bleeding</a:t>
            </a:r>
            <a:r>
              <a:rPr lang="de-DE" dirty="0">
                <a:solidFill>
                  <a:schemeClr val="accent2"/>
                </a:solidFill>
              </a:rPr>
              <a:t>“, „</a:t>
            </a:r>
            <a:r>
              <a:rPr lang="de-DE" dirty="0" err="1">
                <a:solidFill>
                  <a:schemeClr val="accent2"/>
                </a:solidFill>
              </a:rPr>
              <a:t>Hemorrhage</a:t>
            </a:r>
            <a:r>
              <a:rPr lang="de-DE" dirty="0">
                <a:solidFill>
                  <a:schemeClr val="accent2"/>
                </a:solidFill>
              </a:rPr>
              <a:t>“, „Blutung“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2000" b="1" dirty="0" smtClean="0">
                <a:solidFill>
                  <a:schemeClr val="accent2"/>
                </a:solidFill>
              </a:rPr>
              <a:t>Homonyms</a:t>
            </a:r>
            <a:endParaRPr lang="de-DE" sz="2000" dirty="0">
              <a:solidFill>
                <a:schemeClr val="accent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800" dirty="0" err="1" smtClean="0">
                <a:solidFill>
                  <a:schemeClr val="accent2"/>
                </a:solidFill>
              </a:rPr>
              <a:t>Equivalence</a:t>
            </a:r>
            <a:r>
              <a:rPr lang="de-DE" sz="1800" dirty="0" smtClean="0">
                <a:solidFill>
                  <a:schemeClr val="accent2"/>
                </a:solidFill>
              </a:rPr>
              <a:t> in </a:t>
            </a:r>
            <a:r>
              <a:rPr lang="de-DE" sz="1800" dirty="0" err="1" smtClean="0">
                <a:solidFill>
                  <a:schemeClr val="accent2"/>
                </a:solidFill>
              </a:rPr>
              <a:t>Naming</a:t>
            </a:r>
            <a:endParaRPr lang="de-DE" sz="1800" dirty="0" smtClean="0">
              <a:solidFill>
                <a:schemeClr val="accent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Same </a:t>
            </a:r>
            <a:r>
              <a:rPr lang="de-DE" sz="2000" dirty="0" err="1" smtClean="0">
                <a:solidFill>
                  <a:schemeClr val="accent2"/>
                </a:solidFill>
              </a:rPr>
              <a:t>expression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for</a:t>
            </a:r>
            <a:r>
              <a:rPr lang="de-DE" sz="2000" dirty="0" smtClean="0">
                <a:solidFill>
                  <a:schemeClr val="accent2"/>
                </a:solidFill>
              </a:rPr>
              <a:t> different </a:t>
            </a:r>
            <a:r>
              <a:rPr lang="de-DE" sz="2000" dirty="0" err="1" smtClean="0">
                <a:solidFill>
                  <a:schemeClr val="accent2"/>
                </a:solidFill>
              </a:rPr>
              <a:t>things</a:t>
            </a:r>
            <a:endParaRPr lang="de-DE" sz="2000" dirty="0" smtClean="0">
              <a:solidFill>
                <a:schemeClr val="accent2"/>
              </a:solidFill>
            </a:endParaRPr>
          </a:p>
          <a:p>
            <a:pPr marL="627063" lvl="2" indent="0">
              <a:lnSpc>
                <a:spcPct val="140000"/>
              </a:lnSpc>
              <a:buNone/>
            </a:pPr>
            <a:r>
              <a:rPr lang="de-DE" sz="1800" dirty="0" smtClean="0">
                <a:solidFill>
                  <a:schemeClr val="accent2"/>
                </a:solidFill>
              </a:rPr>
              <a:t> e.g. „Jaguar“  </a:t>
            </a:r>
            <a:r>
              <a:rPr lang="de-DE" sz="1800" dirty="0" err="1" smtClean="0">
                <a:solidFill>
                  <a:schemeClr val="accent2"/>
                </a:solidFill>
              </a:rPr>
              <a:t>for</a:t>
            </a:r>
            <a:r>
              <a:rPr lang="de-DE" sz="1800" dirty="0" smtClean="0">
                <a:solidFill>
                  <a:schemeClr val="accent2"/>
                </a:solidFill>
              </a:rPr>
              <a:t> …                                    </a:t>
            </a:r>
            <a:r>
              <a:rPr lang="de-DE" sz="1800" dirty="0" err="1" smtClean="0">
                <a:solidFill>
                  <a:schemeClr val="accent2"/>
                </a:solidFill>
              </a:rPr>
              <a:t>and</a:t>
            </a:r>
            <a:endParaRPr lang="de-DE" sz="1800" dirty="0" smtClean="0">
              <a:solidFill>
                <a:schemeClr val="accent2"/>
              </a:solidFill>
            </a:endParaRPr>
          </a:p>
        </p:txBody>
      </p:sp>
      <p:pic>
        <p:nvPicPr>
          <p:cNvPr id="8" name="Picture 4" descr="File:Jaguar head shot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89314" y="5266463"/>
            <a:ext cx="1104199" cy="90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BEE8-77A7-4F62-8A0E-07BA471882AB}" type="datetime1">
              <a:rPr lang="en-US" smtClean="0"/>
              <a:t>1/27/2014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9458" name="Picture 2" descr="http://www.nairaland.com/attachments/210883_jaguar_2007_xf_jpg3502f02dcafb33e0d3d27d77fc05ee5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679" y="5266463"/>
            <a:ext cx="1406400" cy="933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Nach oben gekrümmter Pfeil 5"/>
          <p:cNvSpPr/>
          <p:nvPr/>
        </p:nvSpPr>
        <p:spPr>
          <a:xfrm>
            <a:off x="2499612" y="3705517"/>
            <a:ext cx="1011218" cy="393147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449738" y="3770627"/>
            <a:ext cx="265649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Search </a:t>
            </a:r>
            <a:r>
              <a:rPr lang="de-DE" dirty="0" err="1" smtClean="0">
                <a:solidFill>
                  <a:srgbClr val="FF0000"/>
                </a:solidFill>
              </a:rPr>
              <a:t>this</a:t>
            </a:r>
            <a:r>
              <a:rPr lang="de-DE" dirty="0" smtClean="0">
                <a:solidFill>
                  <a:srgbClr val="FF0000"/>
                </a:solidFill>
              </a:rPr>
              <a:t>, miss </a:t>
            </a:r>
            <a:r>
              <a:rPr lang="de-DE" dirty="0" err="1" smtClean="0">
                <a:solidFill>
                  <a:srgbClr val="FF0000"/>
                </a:solidFill>
              </a:rPr>
              <a:t>that</a:t>
            </a:r>
            <a:r>
              <a:rPr lang="de-DE" dirty="0" smtClean="0">
                <a:solidFill>
                  <a:srgbClr val="FF0000"/>
                </a:solidFill>
              </a:rPr>
              <a:t> … 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Nach oben gekrümmter Pfeil 11"/>
          <p:cNvSpPr/>
          <p:nvPr/>
        </p:nvSpPr>
        <p:spPr>
          <a:xfrm>
            <a:off x="4668975" y="6250221"/>
            <a:ext cx="1011218" cy="393147"/>
          </a:xfrm>
          <a:prstGeom prst="curved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619101" y="6315331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Search </a:t>
            </a:r>
            <a:r>
              <a:rPr lang="de-DE" dirty="0" err="1" smtClean="0">
                <a:solidFill>
                  <a:srgbClr val="FF0000"/>
                </a:solidFill>
              </a:rPr>
              <a:t>this</a:t>
            </a:r>
            <a:r>
              <a:rPr lang="de-DE" dirty="0" smtClean="0">
                <a:solidFill>
                  <a:srgbClr val="FF0000"/>
                </a:solidFill>
              </a:rPr>
              <a:t>, </a:t>
            </a:r>
            <a:r>
              <a:rPr lang="de-DE" dirty="0" err="1" smtClean="0">
                <a:solidFill>
                  <a:srgbClr val="FF0000"/>
                </a:solidFill>
              </a:rPr>
              <a:t>get</a:t>
            </a:r>
            <a:r>
              <a:rPr lang="de-DE" dirty="0" smtClean="0">
                <a:solidFill>
                  <a:srgbClr val="FF0000"/>
                </a:solidFill>
              </a:rPr>
              <a:t> </a:t>
            </a:r>
            <a:r>
              <a:rPr lang="de-DE" dirty="0" err="1" smtClean="0">
                <a:solidFill>
                  <a:srgbClr val="FF0000"/>
                </a:solidFill>
              </a:rPr>
              <a:t>that</a:t>
            </a:r>
            <a:r>
              <a:rPr lang="de-DE" dirty="0" smtClean="0">
                <a:solidFill>
                  <a:srgbClr val="FF0000"/>
                </a:solidFill>
              </a:rPr>
              <a:t> … 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584" y="215153"/>
            <a:ext cx="5852216" cy="10991226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de-DE" dirty="0" smtClean="0"/>
              <a:t>NMR</a:t>
            </a:r>
            <a:br>
              <a:rPr lang="de-DE" dirty="0" smtClean="0"/>
            </a:br>
            <a:r>
              <a:rPr lang="de-DE" dirty="0" err="1" smtClean="0"/>
              <a:t>formats</a:t>
            </a:r>
            <a:endParaRPr lang="en-US" dirty="0"/>
          </a:p>
        </p:txBody>
      </p:sp>
      <p:sp>
        <p:nvSpPr>
          <p:cNvPr id="2" name="Pfeil nach rechts 1"/>
          <p:cNvSpPr/>
          <p:nvPr/>
        </p:nvSpPr>
        <p:spPr>
          <a:xfrm>
            <a:off x="2519672" y="3179465"/>
            <a:ext cx="504577" cy="2307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495422" y="3099069"/>
            <a:ext cx="2291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chemeClr val="accent2"/>
                </a:solidFill>
              </a:rPr>
              <a:t>Many</a:t>
            </a:r>
            <a:r>
              <a:rPr lang="de-DE" b="1" dirty="0" smtClean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chemeClr val="accent2"/>
                </a:solidFill>
              </a:rPr>
              <a:t>s</a:t>
            </a:r>
            <a:r>
              <a:rPr lang="de-DE" b="1" dirty="0" err="1" smtClean="0">
                <a:solidFill>
                  <a:schemeClr val="accent2"/>
                </a:solidFill>
              </a:rPr>
              <a:t>ynonyms</a:t>
            </a:r>
            <a:r>
              <a:rPr lang="de-DE" dirty="0" smtClean="0">
                <a:solidFill>
                  <a:schemeClr val="accent2"/>
                </a:solidFill>
              </a:rPr>
              <a:t>:</a:t>
            </a:r>
          </a:p>
          <a:p>
            <a:r>
              <a:rPr lang="de-DE" dirty="0" err="1">
                <a:solidFill>
                  <a:schemeClr val="accent2"/>
                </a:solidFill>
              </a:rPr>
              <a:t>r</a:t>
            </a:r>
            <a:r>
              <a:rPr lang="de-DE" dirty="0" err="1" smtClean="0">
                <a:solidFill>
                  <a:schemeClr val="accent2"/>
                </a:solidFill>
              </a:rPr>
              <a:t>elaxation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delay</a:t>
            </a:r>
            <a:r>
              <a:rPr lang="de-DE" dirty="0" smtClean="0">
                <a:solidFill>
                  <a:schemeClr val="accent2"/>
                </a:solidFill>
              </a:rPr>
              <a:t>, dx, </a:t>
            </a:r>
            <a:r>
              <a:rPr lang="de-DE" dirty="0" err="1" smtClean="0">
                <a:solidFill>
                  <a:schemeClr val="accent2"/>
                </a:solidFill>
              </a:rPr>
              <a:t>PIx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4115302" y="215153"/>
            <a:ext cx="3119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Variety in </a:t>
            </a:r>
          </a:p>
          <a:p>
            <a:r>
              <a:rPr lang="en-US" b="1" dirty="0" smtClean="0">
                <a:solidFill>
                  <a:schemeClr val="accent2"/>
                </a:solidFill>
              </a:rPr>
              <a:t>parameters </a:t>
            </a:r>
            <a:r>
              <a:rPr lang="en-US" b="1" dirty="0">
                <a:solidFill>
                  <a:schemeClr val="accent2"/>
                </a:solidFill>
              </a:rPr>
              <a:t>&amp; </a:t>
            </a:r>
            <a:r>
              <a:rPr lang="en-US" b="1" dirty="0" smtClean="0">
                <a:solidFill>
                  <a:schemeClr val="accent2"/>
                </a:solidFill>
              </a:rPr>
              <a:t>vendor </a:t>
            </a:r>
            <a:r>
              <a:rPr lang="en-US" b="1" dirty="0">
                <a:solidFill>
                  <a:schemeClr val="accent2"/>
                </a:solidFill>
              </a:rPr>
              <a:t>formats</a:t>
            </a:r>
          </a:p>
          <a:p>
            <a:endParaRPr lang="en-US" dirty="0"/>
          </a:p>
        </p:txBody>
      </p:sp>
      <p:sp>
        <p:nvSpPr>
          <p:cNvPr id="10" name="Rechteckiger Pfeil 9"/>
          <p:cNvSpPr/>
          <p:nvPr/>
        </p:nvSpPr>
        <p:spPr>
          <a:xfrm rot="16200000" flipH="1">
            <a:off x="3529323" y="262212"/>
            <a:ext cx="493779" cy="64601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80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7" name="Text Box 18"/>
          <p:cNvSpPr txBox="1">
            <a:spLocks noChangeArrowheads="1"/>
          </p:cNvSpPr>
          <p:nvPr/>
        </p:nvSpPr>
        <p:spPr bwMode="auto">
          <a:xfrm>
            <a:off x="284085" y="5021303"/>
            <a:ext cx="83507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descriptors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r>
              <a:rPr lang="de-DE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de-DE" sz="1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!</a:t>
            </a:r>
            <a:endParaRPr lang="de-DE" sz="1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829" name="Text Box 28"/>
          <p:cNvSpPr txBox="1">
            <a:spLocks noChangeArrowheads="1"/>
          </p:cNvSpPr>
          <p:nvPr/>
        </p:nvSpPr>
        <p:spPr bwMode="auto">
          <a:xfrm>
            <a:off x="404887" y="2455326"/>
            <a:ext cx="8304108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eaLnBrk="1" hangingPunct="1"/>
            <a:r>
              <a:rPr lang="de-DE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Efficacy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prophylactic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sclerotherapy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varizeal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hemorrhage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de-DE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Über die wirksame </a:t>
            </a:r>
            <a:r>
              <a:rPr lang="de-DE" sz="1800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Vermeidung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de-DE" sz="18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Blutungen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von Ösophagus </a:t>
            </a:r>
            <a:r>
              <a:rPr lang="de-DE" sz="1800" i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Varizen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de-DE" sz="18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Beta-blocker 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plus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nitrate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primary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prophylaxis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variceal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bleeding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Beta-blockers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avoiding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haemorrhage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de-DE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r>
              <a:rPr lang="de-DE" sz="1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esophageal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800" i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varices</a:t>
            </a:r>
            <a:r>
              <a:rPr lang="de-DE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de-DE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525969" y="417629"/>
            <a:ext cx="8334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chemeClr val="bg1"/>
                </a:solidFill>
              </a:rPr>
              <a:t>Search </a:t>
            </a:r>
            <a:r>
              <a:rPr lang="de-DE" sz="2800" dirty="0" err="1" smtClean="0">
                <a:solidFill>
                  <a:schemeClr val="bg1"/>
                </a:solidFill>
              </a:rPr>
              <a:t>internet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for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medical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studies</a:t>
            </a:r>
            <a:r>
              <a:rPr lang="de-DE" sz="2800" dirty="0" smtClean="0">
                <a:solidFill>
                  <a:schemeClr val="bg1"/>
                </a:solidFill>
              </a:rPr>
              <a:t> on</a:t>
            </a:r>
          </a:p>
          <a:p>
            <a:r>
              <a:rPr lang="de-DE" sz="2800" dirty="0" smtClean="0">
                <a:solidFill>
                  <a:schemeClr val="bg1"/>
                </a:solidFill>
              </a:rPr>
              <a:t>‚</a:t>
            </a:r>
            <a:r>
              <a:rPr lang="de-DE" sz="2800" dirty="0" err="1" smtClean="0">
                <a:solidFill>
                  <a:schemeClr val="bg1"/>
                </a:solidFill>
              </a:rPr>
              <a:t>Prevention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of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esophageal</a:t>
            </a:r>
            <a:r>
              <a:rPr lang="de-DE" sz="2800" dirty="0" smtClean="0">
                <a:solidFill>
                  <a:schemeClr val="bg1"/>
                </a:solidFill>
              </a:rPr>
              <a:t>  </a:t>
            </a:r>
            <a:r>
              <a:rPr lang="de-DE" sz="2800" dirty="0" err="1" smtClean="0">
                <a:solidFill>
                  <a:schemeClr val="bg1"/>
                </a:solidFill>
              </a:rPr>
              <a:t>varice</a:t>
            </a:r>
            <a:r>
              <a:rPr lang="de-DE" sz="2800" dirty="0" smtClean="0">
                <a:solidFill>
                  <a:schemeClr val="bg1"/>
                </a:solidFill>
              </a:rPr>
              <a:t> </a:t>
            </a:r>
            <a:r>
              <a:rPr lang="de-DE" sz="2800" dirty="0" err="1" smtClean="0">
                <a:solidFill>
                  <a:schemeClr val="bg1"/>
                </a:solidFill>
              </a:rPr>
              <a:t>bleeding</a:t>
            </a:r>
            <a:r>
              <a:rPr lang="de-DE" sz="2800" dirty="0" smtClean="0">
                <a:solidFill>
                  <a:schemeClr val="bg1"/>
                </a:solidFill>
              </a:rPr>
              <a:t>‘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91A217-354A-42B1-A83B-B91F93A2DCAC}" type="datetime1">
              <a:rPr lang="en-US" smtClean="0"/>
              <a:t>1/27/2014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8B3E6-B6F0-4E74-B077-04339D9037B7}" type="slidenum">
              <a:rPr lang="de-DE" smtClean="0"/>
              <a:pPr/>
              <a:t>13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0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250029" y="434542"/>
            <a:ext cx="8713787" cy="100553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Synonym mapping via controlled terms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(3 search aspects)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4677" y="1792175"/>
            <a:ext cx="3052950" cy="3541619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Bleeding</a:t>
            </a:r>
          </a:p>
          <a:p>
            <a:pPr eaLnBrk="1" hangingPunct="1"/>
            <a:r>
              <a:rPr lang="en-US" dirty="0" smtClean="0">
                <a:solidFill>
                  <a:srgbClr val="FF0000"/>
                </a:solidFill>
              </a:rPr>
              <a:t>Hemorrhage(s)</a:t>
            </a:r>
          </a:p>
          <a:p>
            <a:pPr eaLnBrk="1" hangingPunct="1"/>
            <a:r>
              <a:rPr lang="en-US" dirty="0" err="1" smtClean="0">
                <a:solidFill>
                  <a:srgbClr val="FF0000"/>
                </a:solidFill>
              </a:rPr>
              <a:t>Haemorrhage</a:t>
            </a:r>
            <a:r>
              <a:rPr lang="en-US" dirty="0" smtClean="0">
                <a:solidFill>
                  <a:srgbClr val="FF0000"/>
                </a:solidFill>
              </a:rPr>
              <a:t>(s)</a:t>
            </a:r>
          </a:p>
          <a:p>
            <a:pPr eaLnBrk="1" hangingPunct="1"/>
            <a:endParaRPr lang="de-DE" dirty="0" smtClean="0"/>
          </a:p>
          <a:p>
            <a:pPr marL="0" indent="0" eaLnBrk="1" hangingPunct="1">
              <a:buNone/>
            </a:pPr>
            <a:endParaRPr lang="en-US" dirty="0" smtClean="0"/>
          </a:p>
          <a:p>
            <a:pPr eaLnBrk="1" hangingPunct="1"/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Ösophagusvarizen</a:t>
            </a:r>
            <a:endParaRPr lang="en-US" dirty="0" smtClean="0">
              <a:solidFill>
                <a:schemeClr val="accent5">
                  <a:lumMod val="50000"/>
                </a:schemeClr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Esophageal Varices</a:t>
            </a:r>
          </a:p>
          <a:p>
            <a:pPr eaLnBrk="1" hangingPunct="1"/>
            <a:endParaRPr lang="en-US" dirty="0" smtClean="0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25519" y="2529006"/>
            <a:ext cx="2058576" cy="1010546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 smtClean="0"/>
              <a:t>Prophylaxis</a:t>
            </a:r>
          </a:p>
          <a:p>
            <a:pPr eaLnBrk="1" hangingPunct="1"/>
            <a:r>
              <a:rPr lang="en-US" dirty="0" smtClean="0"/>
              <a:t>Prevention</a:t>
            </a:r>
          </a:p>
          <a:p>
            <a:pPr eaLnBrk="1" hangingPunct="1">
              <a:buFontTx/>
              <a:buNone/>
            </a:pPr>
            <a:endParaRPr lang="en-US" dirty="0" smtClean="0"/>
          </a:p>
        </p:txBody>
      </p:sp>
      <p:sp>
        <p:nvSpPr>
          <p:cNvPr id="2" name="Rechteck 1"/>
          <p:cNvSpPr/>
          <p:nvPr/>
        </p:nvSpPr>
        <p:spPr>
          <a:xfrm>
            <a:off x="324677" y="5425195"/>
            <a:ext cx="87709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Retrieve more comprehensive results per aspect via canonized ontology term. </a:t>
            </a:r>
          </a:p>
          <a:p>
            <a:r>
              <a:rPr lang="en-US" sz="2000" dirty="0" smtClean="0">
                <a:solidFill>
                  <a:schemeClr val="accent2"/>
                </a:solidFill>
              </a:rPr>
              <a:t>Synonyms converge onto standardized term </a:t>
            </a:r>
            <a:r>
              <a:rPr lang="en-US" sz="20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b="1" dirty="0" smtClean="0">
                <a:solidFill>
                  <a:schemeClr val="accent2"/>
                </a:solidFill>
              </a:rPr>
              <a:t>Search recall is increased !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4" name="Rechteckiger Pfeil 3"/>
          <p:cNvSpPr/>
          <p:nvPr/>
        </p:nvSpPr>
        <p:spPr>
          <a:xfrm flipV="1">
            <a:off x="1668272" y="3210882"/>
            <a:ext cx="365760" cy="35210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hteckiger Pfeil 7"/>
          <p:cNvSpPr/>
          <p:nvPr/>
        </p:nvSpPr>
        <p:spPr>
          <a:xfrm flipV="1">
            <a:off x="1975229" y="4826110"/>
            <a:ext cx="365760" cy="41026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hteckiger Pfeil 8"/>
          <p:cNvSpPr/>
          <p:nvPr/>
        </p:nvSpPr>
        <p:spPr>
          <a:xfrm flipV="1">
            <a:off x="5589046" y="3425638"/>
            <a:ext cx="401787" cy="33953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034032" y="3281140"/>
            <a:ext cx="3001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Gene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Ontology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, GO: 18276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2351747" y="4871322"/>
            <a:ext cx="5931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Foundational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 Model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Anatomy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2">
                    <a:lumMod val="50000"/>
                  </a:schemeClr>
                </a:solidFill>
              </a:rPr>
              <a:t>ontology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, FMA: 726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004328" y="3507494"/>
            <a:ext cx="3036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2">
                    <a:lumMod val="50000"/>
                  </a:schemeClr>
                </a:solidFill>
              </a:rPr>
              <a:t>Gene </a:t>
            </a:r>
            <a:r>
              <a:rPr lang="de-DE" sz="2000" dirty="0" err="1">
                <a:solidFill>
                  <a:schemeClr val="bg2">
                    <a:lumMod val="50000"/>
                  </a:schemeClr>
                </a:solidFill>
              </a:rPr>
              <a:t>Ontology</a:t>
            </a:r>
            <a:r>
              <a:rPr lang="de-DE" sz="2000" dirty="0">
                <a:solidFill>
                  <a:schemeClr val="bg2">
                    <a:lumMod val="50000"/>
                  </a:schemeClr>
                </a:solidFill>
              </a:rPr>
              <a:t>, GO</a:t>
            </a:r>
            <a:r>
              <a:rPr lang="de-DE" sz="2000" dirty="0" smtClean="0">
                <a:solidFill>
                  <a:schemeClr val="bg2">
                    <a:lumMod val="50000"/>
                  </a:schemeClr>
                </a:solidFill>
              </a:rPr>
              <a:t>: 67326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04" y="3833232"/>
            <a:ext cx="847268" cy="847268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B38E7-4556-4018-85E2-E9DE9461AC93}" type="datetime1">
              <a:rPr lang="en-US" smtClean="0"/>
              <a:t>1/27/2014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38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" grpId="0" animBg="1"/>
      <p:bldP spid="9" grpId="0" animBg="1"/>
      <p:bldP spid="5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1/27/2014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348924" y="317915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Synonyms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‚Irradiation </a:t>
            </a:r>
            <a:r>
              <a:rPr lang="de-DE" dirty="0" err="1" smtClean="0"/>
              <a:t>Frequency</a:t>
            </a:r>
            <a:r>
              <a:rPr lang="de-DE" dirty="0" smtClean="0"/>
              <a:t>‘ in NMR</a:t>
            </a:r>
            <a:endParaRPr lang="en-US" dirty="0"/>
          </a:p>
        </p:txBody>
      </p:sp>
      <p:sp>
        <p:nvSpPr>
          <p:cNvPr id="7" name="Inhaltsplatzhalter 1"/>
          <p:cNvSpPr txBox="1">
            <a:spLocks/>
          </p:cNvSpPr>
          <p:nvPr/>
        </p:nvSpPr>
        <p:spPr>
          <a:xfrm>
            <a:off x="-124287" y="3231682"/>
            <a:ext cx="3773009" cy="141024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„</a:t>
            </a:r>
            <a:r>
              <a:rPr lang="de-DE" dirty="0" err="1" smtClean="0">
                <a:solidFill>
                  <a:schemeClr val="accent2"/>
                </a:solidFill>
              </a:rPr>
              <a:t>Nmr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frequency</a:t>
            </a:r>
            <a:r>
              <a:rPr lang="de-DE" dirty="0" smtClean="0">
                <a:solidFill>
                  <a:schemeClr val="accent2"/>
                </a:solidFill>
              </a:rPr>
              <a:t>“</a:t>
            </a:r>
          </a:p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„</a:t>
            </a:r>
            <a:r>
              <a:rPr lang="de-DE" dirty="0" err="1" smtClean="0">
                <a:solidFill>
                  <a:schemeClr val="accent2"/>
                </a:solidFill>
              </a:rPr>
              <a:t>electromagnetic</a:t>
            </a:r>
            <a:r>
              <a:rPr lang="de-DE" dirty="0" smtClean="0">
                <a:solidFill>
                  <a:schemeClr val="accent2"/>
                </a:solidFill>
              </a:rPr>
              <a:t>  </a:t>
            </a:r>
            <a:r>
              <a:rPr lang="de-DE" dirty="0" err="1">
                <a:solidFill>
                  <a:schemeClr val="accent2"/>
                </a:solidFill>
              </a:rPr>
              <a:t>e</a:t>
            </a:r>
            <a:r>
              <a:rPr lang="de-DE" dirty="0" err="1" smtClean="0">
                <a:solidFill>
                  <a:schemeClr val="accent2"/>
                </a:solidFill>
              </a:rPr>
              <a:t>xcitation</a:t>
            </a:r>
            <a:r>
              <a:rPr lang="de-DE" dirty="0" smtClean="0">
                <a:solidFill>
                  <a:schemeClr val="accent2"/>
                </a:solidFill>
              </a:rPr>
              <a:t>“ </a:t>
            </a:r>
          </a:p>
          <a:p>
            <a:pPr marL="301943" lvl="1" indent="0">
              <a:buNone/>
            </a:pPr>
            <a:r>
              <a:rPr lang="de-DE" dirty="0" smtClean="0">
                <a:solidFill>
                  <a:schemeClr val="accent2"/>
                </a:solidFill>
              </a:rPr>
              <a:t>„</a:t>
            </a:r>
            <a:r>
              <a:rPr lang="de-DE" dirty="0" err="1" smtClean="0">
                <a:solidFill>
                  <a:schemeClr val="accent2"/>
                </a:solidFill>
              </a:rPr>
              <a:t>nuclei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irradiation</a:t>
            </a:r>
            <a:r>
              <a:rPr lang="de-DE" dirty="0" smtClean="0">
                <a:solidFill>
                  <a:schemeClr val="accent2"/>
                </a:solidFill>
              </a:rPr>
              <a:t>“</a:t>
            </a:r>
          </a:p>
        </p:txBody>
      </p:sp>
      <p:sp>
        <p:nvSpPr>
          <p:cNvPr id="8" name="Pfeil nach rechts 7"/>
          <p:cNvSpPr/>
          <p:nvPr/>
        </p:nvSpPr>
        <p:spPr>
          <a:xfrm>
            <a:off x="3661924" y="3743234"/>
            <a:ext cx="575534" cy="33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/>
          <p:cNvSpPr/>
          <p:nvPr/>
        </p:nvSpPr>
        <p:spPr>
          <a:xfrm>
            <a:off x="4463724" y="3586811"/>
            <a:ext cx="4604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 smtClean="0"/>
              <a:t>xs:element</a:t>
            </a:r>
            <a:r>
              <a:rPr lang="en-US" dirty="0" smtClean="0"/>
              <a:t> name</a:t>
            </a:r>
            <a:r>
              <a:rPr lang="en-US" dirty="0"/>
              <a:t>="</a:t>
            </a:r>
            <a:r>
              <a:rPr lang="en-US" b="1" dirty="0" err="1">
                <a:solidFill>
                  <a:srgbClr val="0070C0"/>
                </a:solidFill>
              </a:rPr>
              <a:t>irradiationFrequency</a:t>
            </a:r>
            <a:r>
              <a:rPr lang="en-US" dirty="0"/>
              <a:t>" type="</a:t>
            </a:r>
            <a:r>
              <a:rPr lang="en-US" b="1" dirty="0" err="1"/>
              <a:t>ValueWithUnitType</a:t>
            </a:r>
            <a:r>
              <a:rPr lang="en-US" dirty="0"/>
              <a:t>"&gt; &lt;/</a:t>
            </a:r>
            <a:r>
              <a:rPr lang="en-US" dirty="0" err="1"/>
              <a:t>xs:element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515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../figures/OntologyDefinition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6" y="2424425"/>
            <a:ext cx="5814697" cy="265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 </a:t>
            </a:r>
            <a:r>
              <a:rPr lang="de-DE" dirty="0" err="1"/>
              <a:t>o</a:t>
            </a:r>
            <a:r>
              <a:rPr lang="de-DE" dirty="0" err="1" smtClean="0"/>
              <a:t>ntology</a:t>
            </a:r>
            <a:r>
              <a:rPr lang="de-DE" dirty="0" smtClean="0"/>
              <a:t> </a:t>
            </a:r>
            <a:r>
              <a:rPr lang="de-DE" dirty="0" err="1" smtClean="0"/>
              <a:t>definition</a:t>
            </a:r>
            <a:r>
              <a:rPr lang="de-DE" dirty="0" smtClean="0"/>
              <a:t> …</a:t>
            </a:r>
            <a:endParaRPr lang="en-US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45" y="4210481"/>
            <a:ext cx="717880" cy="717880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36" y="9011197"/>
            <a:ext cx="251809" cy="274701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469" y="5949466"/>
            <a:ext cx="415724" cy="453518"/>
          </a:xfrm>
          <a:prstGeom prst="rect">
            <a:avLst/>
          </a:prstGeom>
        </p:spPr>
      </p:pic>
      <p:pic>
        <p:nvPicPr>
          <p:cNvPr id="14" name="Picture 4" descr="ontMerg copy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02" y="4619007"/>
            <a:ext cx="2072147" cy="1631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AED02-DCDA-4383-AB40-41AC2FEC1415}" type="datetime1">
              <a:rPr lang="en-US" smtClean="0"/>
              <a:t>1/27/2014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0482" name="Picture 2" descr="http://www2003.org/cdrom/papers/refereed/p117/img53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759" y="4619007"/>
            <a:ext cx="1547283" cy="124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28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20" name="Rectangle 12"/>
          <p:cNvSpPr>
            <a:spLocks noChangeArrowheads="1"/>
          </p:cNvSpPr>
          <p:nvPr/>
        </p:nvSpPr>
        <p:spPr bwMode="auto">
          <a:xfrm flipH="1">
            <a:off x="8833277" y="12357116"/>
            <a:ext cx="64982" cy="154364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another ontology definition</a:t>
            </a:r>
            <a:endParaRPr lang="en-GB" dirty="0"/>
          </a:p>
        </p:txBody>
      </p:sp>
      <p:sp>
        <p:nvSpPr>
          <p:cNvPr id="452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01" y="2131508"/>
            <a:ext cx="8931339" cy="782608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000" dirty="0" smtClean="0">
                <a:solidFill>
                  <a:schemeClr val="accent2"/>
                </a:solidFill>
              </a:rPr>
              <a:t>An ontology is a controlled vocabulary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000" dirty="0" smtClean="0">
                <a:solidFill>
                  <a:schemeClr val="accent2"/>
                </a:solidFill>
              </a:rPr>
              <a:t>in which descriptors for real world entities are set into relation to each other</a:t>
            </a:r>
            <a:endParaRPr lang="en-GB" sz="2000" dirty="0">
              <a:solidFill>
                <a:schemeClr val="accent2"/>
              </a:solidFill>
            </a:endParaRPr>
          </a:p>
        </p:txBody>
      </p:sp>
      <p:sp>
        <p:nvSpPr>
          <p:cNvPr id="452612" name="Rectangle 4"/>
          <p:cNvSpPr>
            <a:spLocks noChangeArrowheads="1"/>
          </p:cNvSpPr>
          <p:nvPr/>
        </p:nvSpPr>
        <p:spPr bwMode="auto">
          <a:xfrm>
            <a:off x="66973" y="4597083"/>
            <a:ext cx="190178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0" hangingPunct="0"/>
            <a:r>
              <a:rPr lang="de-DE" sz="1400" i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This </a:t>
            </a:r>
            <a:r>
              <a:rPr lang="de-DE" sz="1400" i="1" dirty="0" err="1" smtClean="0">
                <a:solidFill>
                  <a:schemeClr val="accent2"/>
                </a:solidFill>
                <a:latin typeface="Arial" panose="020B0604020202020204" pitchFamily="34" charset="0"/>
              </a:rPr>
              <a:t>particular</a:t>
            </a:r>
            <a:r>
              <a:rPr lang="de-DE" sz="1400" i="1" dirty="0" smtClean="0">
                <a:solidFill>
                  <a:schemeClr val="accent2"/>
                </a:solidFill>
                <a:latin typeface="Arial" panose="020B0604020202020204" pitchFamily="34" charset="0"/>
              </a:rPr>
              <a:t> Jaguar</a:t>
            </a:r>
            <a:endParaRPr lang="de-DE" sz="1400" i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80962" y="410546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Individual</a:t>
            </a:r>
            <a:endParaRPr lang="en-US" b="1" dirty="0"/>
          </a:p>
        </p:txBody>
      </p:sp>
      <p:sp>
        <p:nvSpPr>
          <p:cNvPr id="3" name="Textfeld 2"/>
          <p:cNvSpPr txBox="1"/>
          <p:nvPr/>
        </p:nvSpPr>
        <p:spPr>
          <a:xfrm>
            <a:off x="1669989" y="5054158"/>
            <a:ext cx="436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 smtClean="0"/>
              <a:t>instanceOf</a:t>
            </a:r>
            <a:r>
              <a:rPr lang="de-DE" i="1" dirty="0" smtClean="0"/>
              <a:t>   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Panthera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onca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de-DE" i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i="1" dirty="0" err="1" smtClean="0"/>
              <a:t>is_a</a:t>
            </a:r>
            <a:r>
              <a:rPr lang="de-DE" i="1" dirty="0" smtClean="0"/>
              <a:t>   </a:t>
            </a:r>
            <a:r>
              <a:rPr lang="de-DE" dirty="0" err="1"/>
              <a:t>M</a:t>
            </a:r>
            <a:r>
              <a:rPr lang="de-DE" dirty="0" err="1" smtClean="0"/>
              <a:t>ammal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1706744" y="5752068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instanceOf</a:t>
            </a:r>
            <a:r>
              <a:rPr lang="de-DE" i="1" dirty="0"/>
              <a:t> </a:t>
            </a:r>
            <a:r>
              <a:rPr lang="de-DE" i="1" dirty="0" smtClean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Jaguar XJS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Coupé  </a:t>
            </a:r>
            <a:r>
              <a:rPr lang="de-DE" i="1" dirty="0" err="1" smtClean="0"/>
              <a:t>is_a</a:t>
            </a:r>
            <a:r>
              <a:rPr lang="de-DE" i="1" dirty="0" smtClean="0"/>
              <a:t>   </a:t>
            </a:r>
            <a:r>
              <a:rPr lang="de-DE" dirty="0"/>
              <a:t>C</a:t>
            </a:r>
            <a:r>
              <a:rPr lang="de-DE" dirty="0" smtClean="0"/>
              <a:t>ar</a:t>
            </a:r>
            <a:endParaRPr lang="en-US" dirty="0"/>
          </a:p>
        </p:txBody>
      </p:sp>
      <p:sp>
        <p:nvSpPr>
          <p:cNvPr id="17" name="Textfeld 16"/>
          <p:cNvSpPr txBox="1"/>
          <p:nvPr/>
        </p:nvSpPr>
        <p:spPr>
          <a:xfrm>
            <a:off x="1669989" y="4102433"/>
            <a:ext cx="421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Relation      Class                Relation      Class</a:t>
            </a:r>
            <a:endParaRPr lang="en-US" b="1" dirty="0"/>
          </a:p>
        </p:txBody>
      </p:sp>
      <p:sp>
        <p:nvSpPr>
          <p:cNvPr id="7" name="Geschweifte Klammer links 6"/>
          <p:cNvSpPr/>
          <p:nvPr/>
        </p:nvSpPr>
        <p:spPr>
          <a:xfrm rot="5400000">
            <a:off x="1703614" y="2540824"/>
            <a:ext cx="335429" cy="2813815"/>
          </a:xfrm>
          <a:prstGeom prst="leftBrace">
            <a:avLst>
              <a:gd name="adj1" fmla="val 8333"/>
              <a:gd name="adj2" fmla="val 482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eschweifte Klammer links 20"/>
          <p:cNvSpPr/>
          <p:nvPr/>
        </p:nvSpPr>
        <p:spPr>
          <a:xfrm rot="5400000">
            <a:off x="4135366" y="2198889"/>
            <a:ext cx="335429" cy="2813815"/>
          </a:xfrm>
          <a:prstGeom prst="leftBrace">
            <a:avLst>
              <a:gd name="adj1" fmla="val 8333"/>
              <a:gd name="adj2" fmla="val 482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3827791" y="3108739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2"/>
                </a:solidFill>
              </a:rPr>
              <a:t>o</a:t>
            </a:r>
            <a:r>
              <a:rPr lang="de-DE" dirty="0" err="1" smtClean="0">
                <a:solidFill>
                  <a:schemeClr val="accent2"/>
                </a:solidFill>
              </a:rPr>
              <a:t>ntology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1058531" y="3354841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</a:rPr>
              <a:t>knowledgebase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9460" name="Picture 4" descr="File:Jaguar head sho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6655" y="4971423"/>
            <a:ext cx="822416" cy="67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579134" y="3401762"/>
            <a:ext cx="25026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Animal</a:t>
            </a:r>
            <a:endParaRPr lang="de-DE" dirty="0" smtClean="0"/>
          </a:p>
          <a:p>
            <a:r>
              <a:rPr lang="de-DE" dirty="0" smtClean="0"/>
              <a:t>   </a:t>
            </a:r>
            <a:r>
              <a:rPr lang="de-DE" dirty="0" err="1" smtClean="0"/>
              <a:t>Mammal</a:t>
            </a:r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     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Panthera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onca</a:t>
            </a:r>
            <a:endParaRPr lang="de-DE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dirty="0"/>
              <a:t> </a:t>
            </a:r>
            <a:r>
              <a:rPr lang="de-DE" dirty="0" smtClean="0"/>
              <a:t>  </a:t>
            </a:r>
            <a:r>
              <a:rPr lang="de-DE" dirty="0" err="1" smtClean="0"/>
              <a:t>Carnivores</a:t>
            </a:r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      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Panthera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onca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Device</a:t>
            </a:r>
          </a:p>
          <a:p>
            <a:r>
              <a:rPr lang="de-DE" dirty="0"/>
              <a:t> </a:t>
            </a:r>
            <a:r>
              <a:rPr lang="de-DE" dirty="0" smtClean="0"/>
              <a:t>   </a:t>
            </a:r>
            <a:r>
              <a:rPr lang="de-DE" dirty="0" err="1" smtClean="0"/>
              <a:t>Vehicle</a:t>
            </a:r>
            <a:endParaRPr lang="de-DE" dirty="0" smtClean="0"/>
          </a:p>
          <a:p>
            <a:r>
              <a:rPr lang="de-DE" dirty="0"/>
              <a:t> </a:t>
            </a:r>
            <a:r>
              <a:rPr lang="de-DE" dirty="0" smtClean="0"/>
              <a:t>       </a:t>
            </a:r>
            <a:r>
              <a:rPr lang="de-DE" dirty="0"/>
              <a:t>C</a:t>
            </a:r>
            <a:r>
              <a:rPr lang="de-DE" dirty="0" smtClean="0"/>
              <a:t>ar</a:t>
            </a:r>
          </a:p>
          <a:p>
            <a:r>
              <a:rPr lang="de-DE" dirty="0" smtClean="0"/>
              <a:t>           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Jaguar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XJS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Coupé</a:t>
            </a:r>
          </a:p>
          <a:p>
            <a:r>
              <a:rPr lang="de-DE" dirty="0"/>
              <a:t> </a:t>
            </a:r>
            <a:r>
              <a:rPr lang="de-DE" dirty="0" smtClean="0"/>
              <a:t>       Boat</a:t>
            </a:r>
            <a:endParaRPr lang="en-US" dirty="0"/>
          </a:p>
        </p:txBody>
      </p:sp>
      <p:sp>
        <p:nvSpPr>
          <p:cNvPr id="6" name="Pfeil nach unten 5"/>
          <p:cNvSpPr/>
          <p:nvPr/>
        </p:nvSpPr>
        <p:spPr>
          <a:xfrm rot="20236629">
            <a:off x="8413836" y="3259170"/>
            <a:ext cx="275606" cy="1692592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Pfeil nach oben 8"/>
          <p:cNvSpPr/>
          <p:nvPr/>
        </p:nvSpPr>
        <p:spPr>
          <a:xfrm rot="20379338">
            <a:off x="6365316" y="3264919"/>
            <a:ext cx="259172" cy="170105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5337878" y="293632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00B050"/>
                </a:solidFill>
              </a:rPr>
              <a:t>Generalisation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7537787" y="2943467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</a:rPr>
              <a:t>Specialisation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2" name="Picture 2" descr="http://www.nairaland.com/attachments/210883_jaguar_2007_xf_jpg3502f02dcafb33e0d3d27d77fc05ee5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4" y="5755452"/>
            <a:ext cx="794387" cy="52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81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9" grpId="0" animBg="1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n</a:t>
            </a:r>
            <a:r>
              <a:rPr lang="de-DE" dirty="0" err="1" smtClean="0"/>
              <a:t>mrML</a:t>
            </a:r>
            <a:r>
              <a:rPr lang="de-DE" dirty="0" smtClean="0"/>
              <a:t> </a:t>
            </a:r>
            <a:r>
              <a:rPr lang="de-DE" dirty="0" err="1" smtClean="0"/>
              <a:t>requirements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en-US" sz="27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700" dirty="0" smtClean="0">
                <a:solidFill>
                  <a:schemeClr val="bg1"/>
                </a:solidFill>
                <a:hlinkClick r:id="rId2"/>
              </a:rPr>
              <a:t>cosmos-fp7.eu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467214"/>
            <a:ext cx="8153400" cy="36163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accent2"/>
                </a:solidFill>
              </a:rPr>
              <a:t>Vendor-neutral open exchange &amp; storage format </a:t>
            </a:r>
          </a:p>
          <a:p>
            <a:pPr>
              <a:defRPr/>
            </a:pPr>
            <a:r>
              <a:rPr lang="en-US" dirty="0" smtClean="0">
                <a:solidFill>
                  <a:schemeClr val="accent2"/>
                </a:solidFill>
              </a:rPr>
              <a:t>Understood by open tools &amp; public repositories  </a:t>
            </a:r>
          </a:p>
          <a:p>
            <a:pPr>
              <a:defRPr/>
            </a:pPr>
            <a:r>
              <a:rPr lang="en-US" dirty="0" smtClean="0">
                <a:solidFill>
                  <a:schemeClr val="accent2"/>
                </a:solidFill>
              </a:rPr>
              <a:t>Standard to facilitate data mining &amp; reuse</a:t>
            </a:r>
          </a:p>
          <a:p>
            <a:pPr lvl="1">
              <a:defRPr/>
            </a:pPr>
            <a:r>
              <a:rPr lang="de-DE" dirty="0" err="1">
                <a:solidFill>
                  <a:schemeClr val="accent2"/>
                </a:solidFill>
              </a:rPr>
              <a:t>Using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ontology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for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smtClean="0">
                <a:solidFill>
                  <a:schemeClr val="accent2"/>
                </a:solidFill>
              </a:rPr>
              <a:t>synonym-</a:t>
            </a:r>
            <a:r>
              <a:rPr lang="de-DE" dirty="0" err="1" smtClean="0">
                <a:solidFill>
                  <a:schemeClr val="accent2"/>
                </a:solidFill>
              </a:rPr>
              <a:t>convergence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&amp; </a:t>
            </a:r>
            <a:r>
              <a:rPr lang="de-DE" dirty="0" smtClean="0">
                <a:solidFill>
                  <a:schemeClr val="accent2"/>
                </a:solidFill>
              </a:rPr>
              <a:t>homonym- </a:t>
            </a:r>
            <a:r>
              <a:rPr lang="de-DE" dirty="0" err="1" smtClean="0">
                <a:solidFill>
                  <a:schemeClr val="accent2"/>
                </a:solidFill>
              </a:rPr>
              <a:t>resolution</a:t>
            </a:r>
            <a:endParaRPr lang="de-DE" dirty="0">
              <a:solidFill>
                <a:schemeClr val="accent2"/>
              </a:solidFill>
            </a:endParaRPr>
          </a:p>
          <a:p>
            <a:pPr lvl="1">
              <a:defRPr/>
            </a:pPr>
            <a:r>
              <a:rPr lang="de-DE" dirty="0" smtClean="0">
                <a:solidFill>
                  <a:schemeClr val="accent2"/>
                </a:solidFill>
              </a:rPr>
              <a:t>Human &amp; </a:t>
            </a:r>
            <a:r>
              <a:rPr lang="de-DE" dirty="0" err="1" smtClean="0">
                <a:solidFill>
                  <a:schemeClr val="accent2"/>
                </a:solidFill>
              </a:rPr>
              <a:t>computer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readable</a:t>
            </a:r>
            <a:endParaRPr lang="de-DE" dirty="0" smtClean="0">
              <a:solidFill>
                <a:schemeClr val="accent2"/>
              </a:solidFill>
            </a:endParaRPr>
          </a:p>
          <a:p>
            <a:pPr>
              <a:defRPr/>
            </a:pPr>
            <a:r>
              <a:rPr lang="de-DE" dirty="0" smtClean="0">
                <a:solidFill>
                  <a:schemeClr val="accent2"/>
                </a:solidFill>
              </a:rPr>
              <a:t>Like </a:t>
            </a:r>
            <a:r>
              <a:rPr lang="de-DE" dirty="0" err="1">
                <a:solidFill>
                  <a:schemeClr val="accent2"/>
                </a:solidFill>
              </a:rPr>
              <a:t>mzML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for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>
                <a:solidFill>
                  <a:schemeClr val="accent2"/>
                </a:solidFill>
              </a:rPr>
              <a:t>Mass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Spectrometry</a:t>
            </a:r>
            <a:r>
              <a:rPr lang="de-DE" dirty="0" smtClean="0">
                <a:solidFill>
                  <a:schemeClr val="accent2"/>
                </a:solidFill>
              </a:rPr>
              <a:t>  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72" y="4275400"/>
            <a:ext cx="2213317" cy="1657851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3FF3A-BA88-405B-BD55-A30B9804728E}" type="datetime1">
              <a:rPr lang="en-US" smtClean="0"/>
              <a:t>1/27/2014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79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9"/>
          <p:cNvSpPr/>
          <p:nvPr/>
        </p:nvSpPr>
        <p:spPr>
          <a:xfrm>
            <a:off x="4158268" y="4623837"/>
            <a:ext cx="1635229" cy="110772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/>
          </a:p>
        </p:txBody>
      </p:sp>
      <p:sp>
        <p:nvSpPr>
          <p:cNvPr id="21" name="Rounded Rectangle 29"/>
          <p:cNvSpPr/>
          <p:nvPr/>
        </p:nvSpPr>
        <p:spPr>
          <a:xfrm>
            <a:off x="6809176" y="4338334"/>
            <a:ext cx="1710867" cy="1842497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20" name="Rounded Rectangle 29"/>
          <p:cNvSpPr/>
          <p:nvPr/>
        </p:nvSpPr>
        <p:spPr>
          <a:xfrm>
            <a:off x="6672826" y="2308141"/>
            <a:ext cx="1860210" cy="1514105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sp>
        <p:nvSpPr>
          <p:cNvPr id="9" name="Rounded Rectangle 29"/>
          <p:cNvSpPr/>
          <p:nvPr/>
        </p:nvSpPr>
        <p:spPr>
          <a:xfrm>
            <a:off x="4212487" y="2172514"/>
            <a:ext cx="1445534" cy="1421290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9" y="1625372"/>
            <a:ext cx="2517581" cy="73152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600" y="2370946"/>
            <a:ext cx="427649" cy="42764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780" y="4126833"/>
            <a:ext cx="268714" cy="26514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492" y="5798140"/>
            <a:ext cx="248939" cy="14539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69" y="5461927"/>
            <a:ext cx="222578" cy="1768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555" y="2011161"/>
            <a:ext cx="918068" cy="500764"/>
          </a:xfrm>
          <a:prstGeom prst="rect">
            <a:avLst/>
          </a:prstGeom>
        </p:spPr>
      </p:pic>
      <p:pic>
        <p:nvPicPr>
          <p:cNvPr id="16" name="Picture 2" descr="MetaboLights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923" y="2703110"/>
            <a:ext cx="501167" cy="29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8"/>
          <p:cNvSpPr txBox="1"/>
          <p:nvPr/>
        </p:nvSpPr>
        <p:spPr>
          <a:xfrm>
            <a:off x="7289395" y="2914289"/>
            <a:ext cx="87120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50" dirty="0"/>
              <a:t>MetaboLights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69" y="5114197"/>
            <a:ext cx="230058" cy="23005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07" y="5816558"/>
            <a:ext cx="365580" cy="138599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698" y="3150363"/>
            <a:ext cx="793023" cy="91408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90" y="2697638"/>
            <a:ext cx="293022" cy="270483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665" y="4875364"/>
            <a:ext cx="245868" cy="160300"/>
          </a:xfrm>
          <a:prstGeom prst="rect">
            <a:avLst/>
          </a:prstGeom>
        </p:spPr>
      </p:pic>
      <p:sp>
        <p:nvSpPr>
          <p:cNvPr id="26" name="Textfeld 25"/>
          <p:cNvSpPr txBox="1"/>
          <p:nvPr/>
        </p:nvSpPr>
        <p:spPr>
          <a:xfrm>
            <a:off x="5149673" y="4760030"/>
            <a:ext cx="4392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" dirty="0" err="1">
                <a:latin typeface="Arial" panose="020B0604020202020204" pitchFamily="34" charset="0"/>
                <a:cs typeface="Arial" panose="020B0604020202020204" pitchFamily="34" charset="0"/>
              </a:rPr>
              <a:t>JCampDX</a:t>
            </a:r>
            <a:endParaRPr lang="en-US" sz="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491" y="4190486"/>
            <a:ext cx="468793" cy="468793"/>
          </a:xfrm>
          <a:prstGeom prst="rect">
            <a:avLst/>
          </a:prstGeom>
        </p:spPr>
      </p:pic>
      <p:sp>
        <p:nvSpPr>
          <p:cNvPr id="38" name="Pfeil nach rechts 37"/>
          <p:cNvSpPr/>
          <p:nvPr/>
        </p:nvSpPr>
        <p:spPr>
          <a:xfrm>
            <a:off x="3071901" y="1863873"/>
            <a:ext cx="681467" cy="33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 dirty="0" err="1">
                <a:latin typeface="Arial" panose="020B0604020202020204" pitchFamily="34" charset="0"/>
                <a:cs typeface="Arial" panose="020B0604020202020204" pitchFamily="34" charset="0"/>
              </a:rPr>
              <a:t>coordinates</a:t>
            </a:r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feld 54"/>
          <p:cNvSpPr txBox="1"/>
          <p:nvPr/>
        </p:nvSpPr>
        <p:spPr>
          <a:xfrm>
            <a:off x="4260513" y="1845137"/>
            <a:ext cx="1487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Open NMR Format</a:t>
            </a:r>
            <a:endParaRPr lang="en-US" sz="12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7084729" y="2008550"/>
            <a:ext cx="197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Data </a:t>
            </a:r>
            <a:r>
              <a:rPr lang="de-DE" sz="1200" dirty="0" err="1"/>
              <a:t>Repositories</a:t>
            </a:r>
            <a:endParaRPr lang="en-US" sz="1200" dirty="0"/>
          </a:p>
        </p:txBody>
      </p:sp>
      <p:sp>
        <p:nvSpPr>
          <p:cNvPr id="57" name="Textfeld 56"/>
          <p:cNvSpPr txBox="1"/>
          <p:nvPr/>
        </p:nvSpPr>
        <p:spPr>
          <a:xfrm>
            <a:off x="6857776" y="5508855"/>
            <a:ext cx="141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Open NMR Tools</a:t>
            </a:r>
            <a:endParaRPr lang="en-US" sz="1200" dirty="0"/>
          </a:p>
        </p:txBody>
      </p:sp>
      <p:sp>
        <p:nvSpPr>
          <p:cNvPr id="58" name="Textfeld 57"/>
          <p:cNvSpPr txBox="1"/>
          <p:nvPr/>
        </p:nvSpPr>
        <p:spPr>
          <a:xfrm>
            <a:off x="4277594" y="4325011"/>
            <a:ext cx="1750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Format </a:t>
            </a:r>
            <a:r>
              <a:rPr lang="de-DE" sz="1200" dirty="0" err="1" smtClean="0"/>
              <a:t>Conversion</a:t>
            </a:r>
            <a:endParaRPr lang="en-US" sz="1200" dirty="0"/>
          </a:p>
        </p:txBody>
      </p:sp>
      <p:sp>
        <p:nvSpPr>
          <p:cNvPr id="59" name="Pfeil nach rechts 58"/>
          <p:cNvSpPr/>
          <p:nvPr/>
        </p:nvSpPr>
        <p:spPr>
          <a:xfrm>
            <a:off x="5890543" y="2819589"/>
            <a:ext cx="549761" cy="2184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Pfeil nach rechts 59"/>
          <p:cNvSpPr/>
          <p:nvPr/>
        </p:nvSpPr>
        <p:spPr>
          <a:xfrm rot="1950112">
            <a:off x="5614425" y="3717262"/>
            <a:ext cx="887246" cy="231462"/>
          </a:xfrm>
          <a:prstGeom prst="rightArrow">
            <a:avLst>
              <a:gd name="adj1" fmla="val 43310"/>
              <a:gd name="adj2" fmla="val 53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Pfeil nach unten 60"/>
          <p:cNvSpPr/>
          <p:nvPr/>
        </p:nvSpPr>
        <p:spPr>
          <a:xfrm>
            <a:off x="4808170" y="3796982"/>
            <a:ext cx="231657" cy="506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feld 1"/>
          <p:cNvSpPr txBox="1"/>
          <p:nvPr/>
        </p:nvSpPr>
        <p:spPr>
          <a:xfrm>
            <a:off x="7029994" y="5881969"/>
            <a:ext cx="10134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MetaboQuant</a:t>
            </a:r>
            <a:r>
              <a:rPr lang="en-US" sz="1350" dirty="0"/>
              <a:t>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498311" y="88485"/>
            <a:ext cx="8493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 smtClean="0">
                <a:solidFill>
                  <a:schemeClr val="bg1"/>
                </a:solidFill>
              </a:rPr>
              <a:t>nmrML</a:t>
            </a:r>
            <a:r>
              <a:rPr lang="de-DE" sz="4400" dirty="0" smtClean="0">
                <a:solidFill>
                  <a:schemeClr val="bg1"/>
                </a:solidFill>
              </a:rPr>
              <a:t> </a:t>
            </a:r>
            <a:r>
              <a:rPr lang="de-DE" sz="4400" dirty="0" err="1" smtClean="0">
                <a:solidFill>
                  <a:schemeClr val="bg1"/>
                </a:solidFill>
              </a:rPr>
              <a:t>usage</a:t>
            </a:r>
            <a:r>
              <a:rPr lang="de-DE" sz="4400" dirty="0" smtClean="0">
                <a:solidFill>
                  <a:schemeClr val="bg1"/>
                </a:solidFill>
              </a:rPr>
              <a:t> &amp; </a:t>
            </a:r>
            <a:r>
              <a:rPr lang="de-DE" sz="4400" dirty="0" err="1" smtClean="0">
                <a:solidFill>
                  <a:schemeClr val="bg1"/>
                </a:solidFill>
              </a:rPr>
              <a:t>implementation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30" y="1764475"/>
            <a:ext cx="409416" cy="500293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4251660" y="4756026"/>
            <a:ext cx="9371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Parsers </a:t>
            </a:r>
            <a:r>
              <a:rPr lang="de-DE" sz="1100" dirty="0" err="1" smtClean="0"/>
              <a:t>for</a:t>
            </a:r>
            <a:r>
              <a:rPr lang="de-DE" sz="1100" dirty="0" smtClean="0"/>
              <a:t> </a:t>
            </a:r>
            <a:r>
              <a:rPr lang="de-DE" sz="1100" dirty="0" err="1" smtClean="0"/>
              <a:t>vendor</a:t>
            </a:r>
            <a:r>
              <a:rPr lang="de-DE" sz="1100" dirty="0" smtClean="0"/>
              <a:t> </a:t>
            </a:r>
            <a:r>
              <a:rPr lang="de-DE" sz="1100" dirty="0" err="1" smtClean="0"/>
              <a:t>formats</a:t>
            </a:r>
            <a:endParaRPr lang="en-US" sz="1100" dirty="0"/>
          </a:p>
        </p:txBody>
      </p:sp>
      <p:sp>
        <p:nvSpPr>
          <p:cNvPr id="63" name="Textfeld 62"/>
          <p:cNvSpPr txBox="1"/>
          <p:nvPr/>
        </p:nvSpPr>
        <p:spPr>
          <a:xfrm>
            <a:off x="6720398" y="2336785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Persistent </a:t>
            </a:r>
            <a:r>
              <a:rPr lang="de-DE" sz="1100" dirty="0" err="1" smtClean="0"/>
              <a:t>storage</a:t>
            </a:r>
            <a:endParaRPr lang="en-US" sz="1100" dirty="0"/>
          </a:p>
        </p:txBody>
      </p:sp>
      <p:pic>
        <p:nvPicPr>
          <p:cNvPr id="36" name="Grafik 35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72" y="3115817"/>
            <a:ext cx="385182" cy="420199"/>
          </a:xfrm>
          <a:prstGeom prst="rect">
            <a:avLst/>
          </a:prstGeom>
        </p:spPr>
      </p:pic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>
          <a:xfrm>
            <a:off x="5292130" y="6477935"/>
            <a:ext cx="3786690" cy="365125"/>
          </a:xfrm>
        </p:spPr>
        <p:txBody>
          <a:bodyPr/>
          <a:lstStyle/>
          <a:p>
            <a:fld id="{110A8847-96CB-4C9D-984E-A3C28E4BB5DE}" type="datetime1">
              <a:rPr lang="en-US" smtClean="0"/>
              <a:t>1/27/2014</a:t>
            </a:fld>
            <a:endParaRPr lang="en-US" dirty="0"/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>
          <a:xfrm>
            <a:off x="3498949" y="6335046"/>
            <a:ext cx="1161826" cy="365125"/>
          </a:xfrm>
        </p:spPr>
        <p:txBody>
          <a:bodyPr/>
          <a:lstStyle/>
          <a:p>
            <a:fld id="{BCF2E4CE-2DB4-4CE1-B3FA-7E5BDBC2317A}" type="slidenum">
              <a:rPr lang="de-DE" smtClean="0"/>
              <a:t>19</a:t>
            </a:fld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488368" y="2103979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EU 7th FP</a:t>
            </a:r>
            <a:endParaRPr lang="en-US" dirty="0"/>
          </a:p>
        </p:txBody>
      </p:sp>
      <p:sp>
        <p:nvSpPr>
          <p:cNvPr id="29" name="Rechteck 28"/>
          <p:cNvSpPr/>
          <p:nvPr/>
        </p:nvSpPr>
        <p:spPr>
          <a:xfrm>
            <a:off x="603008" y="2647040"/>
            <a:ext cx="3383555" cy="946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</a:rPr>
              <a:t>nmrML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combines XML </a:t>
            </a:r>
            <a:r>
              <a:rPr lang="en-US" dirty="0" smtClean="0">
                <a:solidFill>
                  <a:schemeClr val="accent2"/>
                </a:solidFill>
              </a:rPr>
              <a:t>elements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with controlled </a:t>
            </a:r>
            <a:r>
              <a:rPr lang="en-US" dirty="0" smtClean="0">
                <a:solidFill>
                  <a:schemeClr val="accent2"/>
                </a:solidFill>
              </a:rPr>
              <a:t>terms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in </a:t>
            </a:r>
            <a:r>
              <a:rPr lang="en-US" dirty="0">
                <a:solidFill>
                  <a:schemeClr val="accent2"/>
                </a:solidFill>
              </a:rPr>
              <a:t>one XML </a:t>
            </a:r>
            <a:r>
              <a:rPr lang="en-US" dirty="0" smtClean="0">
                <a:solidFill>
                  <a:schemeClr val="accent2"/>
                </a:solidFill>
              </a:rPr>
              <a:t>file</a:t>
            </a:r>
          </a:p>
        </p:txBody>
      </p:sp>
      <p:pic>
        <p:nvPicPr>
          <p:cNvPr id="42" name="Grafik 4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77" y="3121494"/>
            <a:ext cx="386975" cy="386975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75" y="2370946"/>
            <a:ext cx="422439" cy="42243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10" y="4705733"/>
            <a:ext cx="737851" cy="737851"/>
          </a:xfrm>
          <a:prstGeom prst="rect">
            <a:avLst/>
          </a:prstGeom>
        </p:spPr>
      </p:pic>
      <p:sp>
        <p:nvSpPr>
          <p:cNvPr id="43" name="Textfeld 42"/>
          <p:cNvSpPr txBox="1"/>
          <p:nvPr/>
        </p:nvSpPr>
        <p:spPr>
          <a:xfrm>
            <a:off x="6832308" y="4375098"/>
            <a:ext cx="1690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Semantic</a:t>
            </a:r>
            <a:r>
              <a:rPr lang="de-DE" sz="1200" dirty="0" smtClean="0"/>
              <a:t> </a:t>
            </a:r>
            <a:r>
              <a:rPr lang="de-DE" sz="1200" dirty="0" err="1" smtClean="0"/>
              <a:t>Validators</a:t>
            </a:r>
            <a:endParaRPr lang="en-US" sz="1200" dirty="0"/>
          </a:p>
        </p:txBody>
      </p:sp>
      <p:sp>
        <p:nvSpPr>
          <p:cNvPr id="44" name="Textfeld 43"/>
          <p:cNvSpPr txBox="1"/>
          <p:nvPr/>
        </p:nvSpPr>
        <p:spPr>
          <a:xfrm>
            <a:off x="6748507" y="2630087"/>
            <a:ext cx="5629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Global</a:t>
            </a:r>
            <a:endParaRPr lang="en-US" sz="1100" dirty="0"/>
          </a:p>
        </p:txBody>
      </p:sp>
      <p:sp>
        <p:nvSpPr>
          <p:cNvPr id="45" name="Textfeld 44"/>
          <p:cNvSpPr txBox="1"/>
          <p:nvPr/>
        </p:nvSpPr>
        <p:spPr>
          <a:xfrm>
            <a:off x="6768998" y="3332194"/>
            <a:ext cx="4972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Local</a:t>
            </a:r>
            <a:endParaRPr lang="en-US" sz="1100" dirty="0"/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74" y="3351920"/>
            <a:ext cx="303901" cy="395942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7048457" y="4105060"/>
            <a:ext cx="1774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Data Processing</a:t>
            </a:r>
            <a:endParaRPr lang="en-US" sz="1200" dirty="0"/>
          </a:p>
        </p:txBody>
      </p:sp>
      <p:sp>
        <p:nvSpPr>
          <p:cNvPr id="47" name="Textfeld 46"/>
          <p:cNvSpPr txBox="1"/>
          <p:nvPr/>
        </p:nvSpPr>
        <p:spPr>
          <a:xfrm>
            <a:off x="4389126" y="2133963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nmrML.xsd</a:t>
            </a:r>
            <a:endParaRPr lang="en-US" sz="1100" dirty="0"/>
          </a:p>
        </p:txBody>
      </p:sp>
      <p:sp>
        <p:nvSpPr>
          <p:cNvPr id="49" name="Textfeld 48"/>
          <p:cNvSpPr txBox="1"/>
          <p:nvPr/>
        </p:nvSpPr>
        <p:spPr>
          <a:xfrm>
            <a:off x="4382584" y="2879725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err="1" smtClean="0"/>
              <a:t>nmrCV.owl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901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2590578"/>
            <a:ext cx="8357649" cy="3450696"/>
          </a:xfrm>
        </p:spPr>
        <p:txBody>
          <a:bodyPr>
            <a:normAutofit/>
          </a:bodyPr>
          <a:lstStyle/>
          <a:p>
            <a:r>
              <a:rPr lang="de-DE" dirty="0" err="1" smtClean="0"/>
              <a:t>Challenges</a:t>
            </a:r>
            <a:r>
              <a:rPr lang="de-DE" dirty="0" smtClean="0"/>
              <a:t> in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r>
              <a:rPr lang="de-DE" dirty="0" smtClean="0"/>
              <a:t>, </a:t>
            </a:r>
            <a:r>
              <a:rPr lang="de-DE" dirty="0" err="1" smtClean="0"/>
              <a:t>retrieval</a:t>
            </a:r>
            <a:r>
              <a:rPr lang="de-DE" dirty="0" smtClean="0"/>
              <a:t> &amp; </a:t>
            </a:r>
            <a:r>
              <a:rPr lang="de-DE" dirty="0" err="1" smtClean="0"/>
              <a:t>mining</a:t>
            </a:r>
            <a:endParaRPr lang="de-DE" dirty="0" smtClean="0"/>
          </a:p>
          <a:p>
            <a:r>
              <a:rPr lang="de-DE" dirty="0" err="1"/>
              <a:t>I</a:t>
            </a:r>
            <a:r>
              <a:rPr lang="de-DE" dirty="0" err="1" smtClean="0"/>
              <a:t>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symbolic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representation</a:t>
            </a:r>
            <a:endParaRPr lang="de-DE" dirty="0" smtClean="0"/>
          </a:p>
          <a:p>
            <a:pPr lvl="1"/>
            <a:r>
              <a:rPr lang="de-DE" dirty="0" smtClean="0"/>
              <a:t>XML</a:t>
            </a:r>
          </a:p>
          <a:p>
            <a:pPr lvl="1"/>
            <a:r>
              <a:rPr lang="de-DE" dirty="0" err="1" smtClean="0"/>
              <a:t>Controlled</a:t>
            </a:r>
            <a:r>
              <a:rPr lang="de-DE" dirty="0" smtClean="0"/>
              <a:t> </a:t>
            </a:r>
            <a:r>
              <a:rPr lang="de-DE" dirty="0" err="1" smtClean="0"/>
              <a:t>Vocabularies</a:t>
            </a:r>
            <a:r>
              <a:rPr lang="de-DE" dirty="0" smtClean="0"/>
              <a:t> / </a:t>
            </a:r>
            <a:r>
              <a:rPr lang="de-DE" dirty="0" err="1" smtClean="0"/>
              <a:t>Ontologies</a:t>
            </a:r>
            <a:endParaRPr lang="de-DE" dirty="0" smtClean="0"/>
          </a:p>
          <a:p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smtClean="0"/>
              <a:t>&amp; </a:t>
            </a:r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nmrML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endParaRPr lang="de-DE" dirty="0"/>
          </a:p>
          <a:p>
            <a:pPr lvl="1"/>
            <a:r>
              <a:rPr lang="de-DE" dirty="0" err="1" smtClean="0"/>
              <a:t>Inhouse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example</a:t>
            </a:r>
            <a:endParaRPr lang="de-DE" dirty="0" smtClean="0"/>
          </a:p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</a:t>
            </a:r>
            <a:r>
              <a:rPr lang="de-DE" dirty="0" smtClean="0"/>
              <a:t>utline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3B4EA-F69B-4C36-B9D1-2AEDBEA447CB}" type="datetime1">
              <a:rPr lang="en-US" smtClean="0"/>
              <a:t>1/27/2014</a:t>
            </a:fld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5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34736" y="1161504"/>
            <a:ext cx="48510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NMR </a:t>
            </a:r>
            <a:r>
              <a:rPr lang="en-US" sz="1200" b="1" dirty="0"/>
              <a:t>analysis</a:t>
            </a:r>
          </a:p>
          <a:p>
            <a:r>
              <a:rPr lang="en-US" sz="1200" dirty="0"/>
              <a:t>All spectra were recorded on a </a:t>
            </a:r>
            <a:r>
              <a:rPr lang="en-US" sz="1200" dirty="0">
                <a:solidFill>
                  <a:srgbClr val="FF0000"/>
                </a:solidFill>
              </a:rPr>
              <a:t>Varian VNMRS 600 NMR</a:t>
            </a:r>
          </a:p>
          <a:p>
            <a:r>
              <a:rPr lang="en-US" sz="1200" dirty="0">
                <a:solidFill>
                  <a:srgbClr val="FF0000"/>
                </a:solidFill>
              </a:rPr>
              <a:t>spectrometer</a:t>
            </a:r>
            <a:r>
              <a:rPr lang="en-US" sz="1200" dirty="0"/>
              <a:t> operating at a proton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NMR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frequency </a:t>
            </a:r>
            <a:r>
              <a:rPr lang="en-US" sz="1200" dirty="0" smtClean="0">
                <a:solidFill>
                  <a:schemeClr val="accent2"/>
                </a:solidFill>
              </a:rPr>
              <a:t>of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599.83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MHz</a:t>
            </a:r>
            <a:r>
              <a:rPr lang="en-US" sz="1200" dirty="0"/>
              <a:t> </a:t>
            </a:r>
            <a:r>
              <a:rPr lang="en-US" sz="1200" dirty="0" smtClean="0"/>
              <a:t>using </a:t>
            </a:r>
            <a:r>
              <a:rPr lang="en-US" sz="1200" dirty="0"/>
              <a:t>a </a:t>
            </a:r>
            <a:r>
              <a:rPr lang="en-US" sz="1200" dirty="0">
                <a:solidFill>
                  <a:srgbClr val="FF0000"/>
                </a:solidFill>
              </a:rPr>
              <a:t>5 mm inverse detection </a:t>
            </a:r>
            <a:r>
              <a:rPr lang="en-US" sz="1200" dirty="0" err="1">
                <a:solidFill>
                  <a:srgbClr val="FF0000"/>
                </a:solidFill>
              </a:rPr>
              <a:t>cryoprobe</a:t>
            </a:r>
            <a:r>
              <a:rPr lang="en-US" sz="1200" dirty="0"/>
              <a:t>.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1H NMR</a:t>
            </a:r>
            <a:r>
              <a:rPr lang="en-US" sz="1200" dirty="0" smtClean="0"/>
              <a:t> </a:t>
            </a:r>
            <a:r>
              <a:rPr lang="en-US" sz="1200" dirty="0"/>
              <a:t>spectra </a:t>
            </a:r>
            <a:endParaRPr lang="en-US" sz="1200" dirty="0" smtClean="0"/>
          </a:p>
          <a:p>
            <a:r>
              <a:rPr lang="en-US" sz="1200" dirty="0" smtClean="0"/>
              <a:t>were recorded […].</a:t>
            </a:r>
            <a:endParaRPr lang="en-US"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134736" y="2794753"/>
            <a:ext cx="68633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NMR </a:t>
            </a:r>
            <a:r>
              <a:rPr lang="en-US" sz="1200" b="1" dirty="0"/>
              <a:t>analysis</a:t>
            </a:r>
          </a:p>
          <a:p>
            <a:r>
              <a:rPr lang="en-US" sz="1200" dirty="0"/>
              <a:t>All spectra were recorded on a </a:t>
            </a:r>
            <a:endParaRPr lang="en-US" sz="1200" dirty="0" smtClean="0"/>
          </a:p>
          <a:p>
            <a:r>
              <a:rPr lang="en-US" sz="1200" dirty="0" smtClean="0">
                <a:solidFill>
                  <a:srgbClr val="FF0000"/>
                </a:solidFill>
              </a:rPr>
              <a:t>&lt;Varian NMR Instrument&gt; </a:t>
            </a:r>
            <a:r>
              <a:rPr lang="en-US" sz="1200" dirty="0" smtClean="0"/>
              <a:t>Varian </a:t>
            </a:r>
            <a:r>
              <a:rPr lang="en-US" sz="1200" dirty="0"/>
              <a:t>VNMRS 600 </a:t>
            </a:r>
            <a:r>
              <a:rPr lang="en-US" sz="1200" dirty="0" smtClean="0"/>
              <a:t>NMR Spectrometer</a:t>
            </a:r>
            <a:r>
              <a:rPr lang="en-US" sz="1200" dirty="0" smtClean="0">
                <a:solidFill>
                  <a:srgbClr val="FF0000"/>
                </a:solidFill>
              </a:rPr>
              <a:t> &lt;/Varian NMR Instrument&gt;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operating at a </a:t>
            </a:r>
            <a:r>
              <a:rPr lang="en-US" sz="1200" dirty="0" smtClean="0"/>
              <a:t>proton  </a:t>
            </a:r>
            <a:r>
              <a:rPr lang="en-US" sz="1200" dirty="0"/>
              <a:t>NMR  frequency </a:t>
            </a:r>
            <a:r>
              <a:rPr lang="en-US" sz="1200" dirty="0" smtClean="0"/>
              <a:t>of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&lt;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Irradiation frequency&gt;</a:t>
            </a:r>
            <a:r>
              <a:rPr lang="en-US" sz="1200" dirty="0" smtClean="0"/>
              <a:t>599.83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&lt;Megahertz&gt;</a:t>
            </a:r>
            <a:r>
              <a:rPr lang="en-US" sz="1200" dirty="0" smtClean="0"/>
              <a:t>MHz</a:t>
            </a: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&lt;/Megahertz&gt;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&lt;/Irradiation frequency</a:t>
            </a:r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&gt;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200" dirty="0" smtClean="0"/>
              <a:t>using </a:t>
            </a:r>
            <a:r>
              <a:rPr lang="en-US" sz="1200" dirty="0"/>
              <a:t>a </a:t>
            </a:r>
            <a:r>
              <a:rPr lang="en-US" sz="1200" dirty="0" smtClean="0">
                <a:solidFill>
                  <a:srgbClr val="FF0000"/>
                </a:solidFill>
              </a:rPr>
              <a:t>&lt;</a:t>
            </a:r>
            <a:r>
              <a:rPr lang="en-US" sz="1200" dirty="0" err="1" smtClean="0">
                <a:solidFill>
                  <a:srgbClr val="FF0000"/>
                </a:solidFill>
              </a:rPr>
              <a:t>cryoprobe</a:t>
            </a:r>
            <a:r>
              <a:rPr lang="en-US" sz="1200" dirty="0" smtClean="0">
                <a:solidFill>
                  <a:srgbClr val="FF0000"/>
                </a:solidFill>
              </a:rPr>
              <a:t>&gt;</a:t>
            </a:r>
            <a:r>
              <a:rPr lang="en-US" sz="1200" dirty="0" smtClean="0"/>
              <a:t>5 </a:t>
            </a:r>
            <a:r>
              <a:rPr lang="en-US" sz="1200" dirty="0"/>
              <a:t>mm inverse detection </a:t>
            </a:r>
            <a:r>
              <a:rPr lang="en-US" sz="1200" dirty="0" err="1" smtClean="0"/>
              <a:t>cryoprobe</a:t>
            </a:r>
            <a:r>
              <a:rPr lang="en-US" sz="1200" dirty="0" smtClean="0">
                <a:solidFill>
                  <a:srgbClr val="FF0000"/>
                </a:solidFill>
              </a:rPr>
              <a:t>&lt;/</a:t>
            </a:r>
            <a:r>
              <a:rPr lang="en-US" sz="1200" dirty="0" err="1" smtClean="0">
                <a:solidFill>
                  <a:srgbClr val="FF0000"/>
                </a:solidFill>
              </a:rPr>
              <a:t>cryoprobe</a:t>
            </a:r>
            <a:r>
              <a:rPr lang="en-US" sz="1200" dirty="0" smtClean="0">
                <a:solidFill>
                  <a:srgbClr val="FF0000"/>
                </a:solidFill>
              </a:rPr>
              <a:t>&gt;</a:t>
            </a:r>
            <a:r>
              <a:rPr lang="en-US" sz="1200" dirty="0"/>
              <a:t>.</a:t>
            </a:r>
            <a:endParaRPr lang="en-US" sz="1200" dirty="0" smtClean="0"/>
          </a:p>
          <a:p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&lt;acquisition nucleus&gt;</a:t>
            </a:r>
            <a:r>
              <a:rPr lang="en-US" sz="1200" dirty="0" smtClean="0"/>
              <a:t>1H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&lt;/acquisition 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nucleus&gt;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/>
              <a:t>NMR</a:t>
            </a:r>
            <a:r>
              <a:rPr lang="en-US" sz="1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/>
              <a:t>spectra</a:t>
            </a:r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 smtClean="0"/>
              <a:t>were </a:t>
            </a:r>
            <a:r>
              <a:rPr lang="en-US" sz="1200" dirty="0"/>
              <a:t>recorded </a:t>
            </a:r>
            <a:r>
              <a:rPr lang="en-US" sz="1200" dirty="0" smtClean="0"/>
              <a:t>[…].</a:t>
            </a:r>
            <a:endParaRPr lang="en-US" sz="1200" dirty="0"/>
          </a:p>
        </p:txBody>
      </p:sp>
      <p:sp>
        <p:nvSpPr>
          <p:cNvPr id="4" name="Pfeil nach unten 3"/>
          <p:cNvSpPr/>
          <p:nvPr/>
        </p:nvSpPr>
        <p:spPr>
          <a:xfrm>
            <a:off x="1269541" y="2294566"/>
            <a:ext cx="294990" cy="3760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2306842" y="4481730"/>
            <a:ext cx="36070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FF0000"/>
                </a:solidFill>
              </a:rPr>
              <a:t>o</a:t>
            </a:r>
            <a:r>
              <a:rPr lang="de-DE" sz="1400" dirty="0" err="1" smtClean="0">
                <a:solidFill>
                  <a:srgbClr val="FF0000"/>
                </a:solidFill>
              </a:rPr>
              <a:t>bject</a:t>
            </a:r>
            <a:endParaRPr lang="de-DE" sz="1400" dirty="0">
              <a:solidFill>
                <a:srgbClr val="FF0000"/>
              </a:solidFill>
            </a:endParaRPr>
          </a:p>
          <a:p>
            <a:r>
              <a:rPr lang="de-DE" sz="1400" dirty="0" smtClean="0">
                <a:solidFill>
                  <a:srgbClr val="FF0000"/>
                </a:solidFill>
              </a:rPr>
              <a:t>  </a:t>
            </a:r>
            <a:r>
              <a:rPr lang="de-DE" sz="1400" dirty="0" err="1" smtClean="0">
                <a:solidFill>
                  <a:srgbClr val="FF0000"/>
                </a:solidFill>
              </a:rPr>
              <a:t>instrument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 smtClean="0">
                <a:solidFill>
                  <a:srgbClr val="FF0000"/>
                </a:solidFill>
              </a:rPr>
              <a:t>    NMR </a:t>
            </a:r>
            <a:r>
              <a:rPr lang="de-DE" sz="1400" dirty="0" err="1" smtClean="0">
                <a:solidFill>
                  <a:srgbClr val="FF0000"/>
                </a:solidFill>
              </a:rPr>
              <a:t>instrument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</a:t>
            </a:r>
            <a:r>
              <a:rPr lang="de-DE" sz="1400" dirty="0" err="1" smtClean="0">
                <a:solidFill>
                  <a:srgbClr val="FF0000"/>
                </a:solidFill>
              </a:rPr>
              <a:t>Varian</a:t>
            </a:r>
            <a:r>
              <a:rPr lang="de-DE" sz="1400" dirty="0" smtClean="0">
                <a:solidFill>
                  <a:srgbClr val="FF0000"/>
                </a:solidFill>
              </a:rPr>
              <a:t> NMR </a:t>
            </a:r>
            <a:r>
              <a:rPr lang="de-DE" sz="1400" dirty="0" err="1" smtClean="0">
                <a:solidFill>
                  <a:srgbClr val="FF0000"/>
                </a:solidFill>
              </a:rPr>
              <a:t>instrument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     </a:t>
            </a:r>
            <a:r>
              <a:rPr lang="en-US" sz="1400" b="1" dirty="0" smtClean="0">
                <a:solidFill>
                  <a:srgbClr val="FF0000"/>
                </a:solidFill>
              </a:rPr>
              <a:t>Varian </a:t>
            </a:r>
            <a:r>
              <a:rPr lang="en-US" sz="1400" b="1" dirty="0">
                <a:solidFill>
                  <a:srgbClr val="FF0000"/>
                </a:solidFill>
              </a:rPr>
              <a:t>VNMRS 600 </a:t>
            </a:r>
            <a:r>
              <a:rPr lang="en-US" sz="1400" b="1" dirty="0" smtClean="0">
                <a:solidFill>
                  <a:srgbClr val="FF0000"/>
                </a:solidFill>
              </a:rPr>
              <a:t>NMR spectrometer</a:t>
            </a:r>
          </a:p>
          <a:p>
            <a:r>
              <a:rPr lang="de-DE" sz="1400" dirty="0" smtClean="0">
                <a:solidFill>
                  <a:srgbClr val="FF0000"/>
                </a:solidFill>
              </a:rPr>
              <a:t>     </a:t>
            </a:r>
            <a:r>
              <a:rPr lang="de-DE" sz="1400" dirty="0" err="1" smtClean="0">
                <a:solidFill>
                  <a:srgbClr val="FF0000"/>
                </a:solidFill>
              </a:rPr>
              <a:t>part</a:t>
            </a:r>
            <a:r>
              <a:rPr lang="de-DE" sz="1400" dirty="0" smtClean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of</a:t>
            </a:r>
            <a:r>
              <a:rPr lang="de-DE" sz="1400" dirty="0">
                <a:solidFill>
                  <a:srgbClr val="FF0000"/>
                </a:solidFill>
              </a:rPr>
              <a:t> NMR </a:t>
            </a:r>
            <a:r>
              <a:rPr lang="de-DE" sz="1400" dirty="0" smtClean="0">
                <a:solidFill>
                  <a:srgbClr val="FF0000"/>
                </a:solidFill>
              </a:rPr>
              <a:t>Instrument</a:t>
            </a: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   NMR probe </a:t>
            </a:r>
          </a:p>
          <a:p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smtClean="0">
                <a:solidFill>
                  <a:srgbClr val="FF0000"/>
                </a:solidFill>
              </a:rPr>
              <a:t>             </a:t>
            </a:r>
            <a:r>
              <a:rPr lang="de-DE" sz="1400" dirty="0" err="1" smtClean="0">
                <a:solidFill>
                  <a:srgbClr val="FF0000"/>
                </a:solidFill>
              </a:rPr>
              <a:t>cryoprobe</a:t>
            </a:r>
            <a:endParaRPr lang="de-DE" sz="1400" dirty="0" smtClean="0">
              <a:solidFill>
                <a:srgbClr val="FF0000"/>
              </a:solidFill>
            </a:endParaRPr>
          </a:p>
          <a:p>
            <a:r>
              <a:rPr lang="de-DE" sz="1400" dirty="0">
                <a:solidFill>
                  <a:srgbClr val="FF0000"/>
                </a:solidFill>
              </a:rPr>
              <a:t>                 </a:t>
            </a:r>
            <a:r>
              <a:rPr lang="de-DE" sz="1400" b="1" dirty="0">
                <a:solidFill>
                  <a:srgbClr val="FF0000"/>
                </a:solidFill>
              </a:rPr>
              <a:t>5 mm inverse </a:t>
            </a:r>
            <a:r>
              <a:rPr lang="de-DE" sz="1400" b="1" dirty="0" err="1">
                <a:solidFill>
                  <a:srgbClr val="FF0000"/>
                </a:solidFill>
              </a:rPr>
              <a:t>detection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cryoprobe</a:t>
            </a:r>
            <a:endParaRPr lang="de-DE" sz="1400" b="1" dirty="0" smtClean="0">
              <a:solidFill>
                <a:srgbClr val="FF0000"/>
              </a:solidFill>
            </a:endParaRPr>
          </a:p>
          <a:p>
            <a:endParaRPr lang="de-DE" sz="1400" b="1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303979" y="240043"/>
            <a:ext cx="6151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>
                <a:solidFill>
                  <a:schemeClr val="bg1"/>
                </a:solidFill>
              </a:rPr>
              <a:t>Example</a:t>
            </a:r>
            <a:r>
              <a:rPr lang="de-DE" sz="2400" dirty="0" smtClean="0">
                <a:solidFill>
                  <a:schemeClr val="bg1"/>
                </a:solidFill>
              </a:rPr>
              <a:t>:   </a:t>
            </a:r>
            <a:r>
              <a:rPr lang="de-DE" sz="2400" dirty="0" err="1" smtClean="0">
                <a:solidFill>
                  <a:schemeClr val="bg1"/>
                </a:solidFill>
              </a:rPr>
              <a:t>annotation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of</a:t>
            </a:r>
            <a:r>
              <a:rPr lang="de-DE" sz="2400" dirty="0" smtClean="0">
                <a:solidFill>
                  <a:schemeClr val="bg1"/>
                </a:solidFill>
              </a:rPr>
              <a:t> ‚material &amp; </a:t>
            </a:r>
            <a:r>
              <a:rPr lang="de-DE" sz="2400" dirty="0" err="1">
                <a:solidFill>
                  <a:schemeClr val="bg1"/>
                </a:solidFill>
              </a:rPr>
              <a:t>m</a:t>
            </a:r>
            <a:r>
              <a:rPr lang="de-DE" sz="2400" dirty="0" err="1" smtClean="0">
                <a:solidFill>
                  <a:schemeClr val="bg1"/>
                </a:solidFill>
              </a:rPr>
              <a:t>ethods</a:t>
            </a:r>
            <a:r>
              <a:rPr lang="de-DE" sz="2400" dirty="0" smtClean="0">
                <a:solidFill>
                  <a:schemeClr val="bg1"/>
                </a:solidFill>
              </a:rPr>
              <a:t>‘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628338" y="2264773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2"/>
                </a:solidFill>
              </a:rPr>
              <a:t>XML-</a:t>
            </a:r>
            <a:r>
              <a:rPr lang="de-DE" dirty="0" err="1" smtClean="0">
                <a:solidFill>
                  <a:schemeClr val="accent2"/>
                </a:solidFill>
              </a:rPr>
              <a:t>based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annotation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with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nmrML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Pfeil nach links 9"/>
          <p:cNvSpPr/>
          <p:nvPr/>
        </p:nvSpPr>
        <p:spPr>
          <a:xfrm>
            <a:off x="5163672" y="1634952"/>
            <a:ext cx="828337" cy="2153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765F-D667-49C4-BC72-F019D9934289}" type="datetime1">
              <a:rPr lang="en-US" smtClean="0"/>
              <a:t>1/27/2014</a:t>
            </a:fld>
            <a:endParaRPr lang="en-US" dirty="0"/>
          </a:p>
        </p:txBody>
      </p:sp>
      <p:sp>
        <p:nvSpPr>
          <p:cNvPr id="14" name="Rechteck 13"/>
          <p:cNvSpPr/>
          <p:nvPr/>
        </p:nvSpPr>
        <p:spPr>
          <a:xfrm>
            <a:off x="5913896" y="4492846"/>
            <a:ext cx="308225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parameter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acquisition</a:t>
            </a:r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parameter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acquisition</a:t>
            </a:r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nucleus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       1H</a:t>
            </a:r>
          </a:p>
          <a:p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     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Irradiatation</a:t>
            </a:r>
            <a:r>
              <a:rPr lang="de-DE" sz="1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frequency</a:t>
            </a:r>
            <a:endParaRPr lang="de-DE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de-DE" sz="1400" dirty="0" err="1">
                <a:solidFill>
                  <a:schemeClr val="accent4">
                    <a:lumMod val="75000"/>
                  </a:schemeClr>
                </a:solidFill>
              </a:rPr>
              <a:t>u</a:t>
            </a:r>
            <a:r>
              <a:rPr lang="de-DE" sz="1400" dirty="0" err="1" smtClean="0">
                <a:solidFill>
                  <a:schemeClr val="accent4">
                    <a:lumMod val="75000"/>
                  </a:schemeClr>
                </a:solidFill>
              </a:rPr>
              <a:t>nit</a:t>
            </a:r>
            <a:endParaRPr lang="de-DE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de-DE" sz="1400" dirty="0" err="1">
                <a:solidFill>
                  <a:schemeClr val="accent4">
                    <a:lumMod val="75000"/>
                  </a:schemeClr>
                </a:solidFill>
              </a:rPr>
              <a:t>frequency</a:t>
            </a:r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accent4">
                    <a:lumMod val="75000"/>
                  </a:schemeClr>
                </a:solidFill>
              </a:rPr>
              <a:t>unit</a:t>
            </a:r>
            <a:endParaRPr lang="de-DE" sz="1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de-DE" sz="1400" dirty="0">
                <a:solidFill>
                  <a:schemeClr val="accent4">
                    <a:lumMod val="75000"/>
                  </a:schemeClr>
                </a:solidFill>
              </a:rPr>
              <a:t>           </a:t>
            </a:r>
            <a:r>
              <a:rPr lang="de-DE" sz="1400" b="1" dirty="0">
                <a:solidFill>
                  <a:schemeClr val="accent4">
                    <a:lumMod val="75000"/>
                  </a:schemeClr>
                </a:solidFill>
              </a:rPr>
              <a:t>Megahertz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063119" y="4805378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</a:rPr>
              <a:t>nmrCV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de-DE" dirty="0" err="1" smtClean="0">
                <a:solidFill>
                  <a:schemeClr val="accent2"/>
                </a:solidFill>
              </a:rPr>
              <a:t>reference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Rechteckiger Pfeil 16"/>
          <p:cNvSpPr/>
          <p:nvPr/>
        </p:nvSpPr>
        <p:spPr>
          <a:xfrm flipV="1">
            <a:off x="1379763" y="4226767"/>
            <a:ext cx="748702" cy="57056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43" y="955144"/>
            <a:ext cx="2428559" cy="332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5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/>
      <p:bldP spid="8" grpId="0"/>
      <p:bldP spid="10" grpId="0" animBg="1"/>
      <p:bldP spid="14" grpId="0"/>
      <p:bldP spid="16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1084683" y="2093030"/>
            <a:ext cx="58128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solidFill>
                  <a:schemeClr val="accent2"/>
                </a:solidFill>
              </a:rPr>
              <a:t>How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to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guide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users</a:t>
            </a:r>
            <a:r>
              <a:rPr lang="de-DE" sz="2000" dirty="0" smtClean="0">
                <a:solidFill>
                  <a:schemeClr val="accent2"/>
                </a:solidFill>
              </a:rPr>
              <a:t> in </a:t>
            </a:r>
            <a:r>
              <a:rPr lang="de-DE" sz="2000" dirty="0" err="1" smtClean="0">
                <a:solidFill>
                  <a:schemeClr val="accent2"/>
                </a:solidFill>
              </a:rPr>
              <a:t>data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acquisition</a:t>
            </a:r>
            <a:endParaRPr lang="de-DE" sz="2000" dirty="0" smtClean="0">
              <a:solidFill>
                <a:schemeClr val="accent2"/>
              </a:solidFill>
            </a:endParaRPr>
          </a:p>
          <a:p>
            <a:r>
              <a:rPr lang="de-DE" sz="2000" dirty="0" err="1" smtClean="0">
                <a:solidFill>
                  <a:schemeClr val="accent2"/>
                </a:solidFill>
              </a:rPr>
              <a:t>How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to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prevent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erroneous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annotations</a:t>
            </a:r>
            <a:endParaRPr lang="de-DE" sz="2000" dirty="0">
              <a:solidFill>
                <a:schemeClr val="accent2"/>
              </a:solidFill>
            </a:endParaRPr>
          </a:p>
          <a:p>
            <a:r>
              <a:rPr lang="de-DE" sz="2000" dirty="0" err="1" smtClean="0">
                <a:solidFill>
                  <a:schemeClr val="accent2"/>
                </a:solidFill>
              </a:rPr>
              <a:t>How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to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validate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data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completeness</a:t>
            </a:r>
            <a:endParaRPr lang="de-DE" sz="2000" dirty="0">
              <a:solidFill>
                <a:schemeClr val="accent2"/>
              </a:solidFill>
            </a:endParaRPr>
          </a:p>
          <a:p>
            <a:r>
              <a:rPr lang="de-DE" sz="2000" dirty="0" err="1" smtClean="0">
                <a:solidFill>
                  <a:schemeClr val="accent2"/>
                </a:solidFill>
              </a:rPr>
              <a:t>How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to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enforce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journal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policies</a:t>
            </a:r>
            <a:r>
              <a:rPr lang="de-DE" sz="2000" dirty="0" smtClean="0">
                <a:solidFill>
                  <a:schemeClr val="accent2"/>
                </a:solidFill>
              </a:rPr>
              <a:t> &amp; </a:t>
            </a:r>
            <a:r>
              <a:rPr lang="de-DE" sz="2000" dirty="0" err="1" smtClean="0">
                <a:solidFill>
                  <a:schemeClr val="accent2"/>
                </a:solidFill>
              </a:rPr>
              <a:t>quality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standards</a:t>
            </a:r>
            <a:r>
              <a:rPr lang="de-DE" sz="2000" dirty="0" smtClean="0">
                <a:solidFill>
                  <a:schemeClr val="accent2"/>
                </a:solidFill>
              </a:rPr>
              <a:t>  </a:t>
            </a:r>
          </a:p>
        </p:txBody>
      </p:sp>
      <p:sp>
        <p:nvSpPr>
          <p:cNvPr id="3" name="Textplatzhalter 2"/>
          <p:cNvSpPr txBox="1">
            <a:spLocks/>
          </p:cNvSpPr>
          <p:nvPr/>
        </p:nvSpPr>
        <p:spPr>
          <a:xfrm>
            <a:off x="6690930" y="1996043"/>
            <a:ext cx="732173" cy="156458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4E6B6-109C-4F77-B163-EE0CE359D937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1084683" y="4140225"/>
            <a:ext cx="3773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>
                <a:solidFill>
                  <a:schemeClr val="accent2"/>
                </a:solidFill>
              </a:rPr>
              <a:t>Add a </a:t>
            </a:r>
            <a:r>
              <a:rPr lang="de-DE" sz="2000" dirty="0" err="1" smtClean="0">
                <a:solidFill>
                  <a:schemeClr val="accent2"/>
                </a:solidFill>
              </a:rPr>
              <a:t>semantical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definition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layer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6833273" y="3737383"/>
            <a:ext cx="732173" cy="14207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850181" y="268620"/>
            <a:ext cx="2521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Challenge </a:t>
            </a:r>
            <a:r>
              <a:rPr lang="de-DE" sz="3600" dirty="0" smtClean="0">
                <a:solidFill>
                  <a:schemeClr val="bg1"/>
                </a:solidFill>
              </a:rPr>
              <a:t>3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99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43088" y="2221600"/>
            <a:ext cx="4689636" cy="4025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sz="2000" b="1" dirty="0" smtClean="0">
                <a:solidFill>
                  <a:srgbClr val="0070C0"/>
                </a:solidFill>
              </a:rPr>
              <a:t>XML Schema </a:t>
            </a:r>
            <a:r>
              <a:rPr lang="en-US" sz="2000" dirty="0" smtClean="0">
                <a:solidFill>
                  <a:srgbClr val="0070C0"/>
                </a:solidFill>
              </a:rPr>
              <a:t>(simplified)</a:t>
            </a:r>
          </a:p>
          <a:p>
            <a:pPr marL="0" indent="0">
              <a:buNone/>
            </a:pPr>
            <a:r>
              <a:rPr lang="en-US" sz="1800" dirty="0" smtClean="0"/>
              <a:t>&lt;</a:t>
            </a:r>
            <a:r>
              <a:rPr lang="en-US" sz="1800" dirty="0" err="1" smtClean="0"/>
              <a:t>xs:complexType</a:t>
            </a:r>
            <a:r>
              <a:rPr lang="en-US" sz="1800" dirty="0" smtClean="0"/>
              <a:t>  name=“</a:t>
            </a:r>
            <a:r>
              <a:rPr lang="en-US" sz="1800" b="1" dirty="0" err="1" smtClean="0"/>
              <a:t>acquisitionParameterSet</a:t>
            </a:r>
            <a:r>
              <a:rPr lang="en-US" sz="1800" dirty="0" smtClean="0"/>
              <a:t>"&gt;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>&lt;</a:t>
            </a:r>
            <a:r>
              <a:rPr lang="en-US" sz="1800" dirty="0" err="1"/>
              <a:t>xs:element</a:t>
            </a:r>
            <a:r>
              <a:rPr lang="en-US" sz="1800" dirty="0"/>
              <a:t> </a:t>
            </a:r>
            <a:r>
              <a:rPr lang="en-US" sz="1800" dirty="0" smtClean="0"/>
              <a:t>name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chemeClr val="accent3">
                    <a:lumMod val="75000"/>
                  </a:schemeClr>
                </a:solidFill>
              </a:rPr>
              <a:t>acquisitionNucleus</a:t>
            </a:r>
            <a:r>
              <a:rPr lang="en-US" sz="1800" dirty="0"/>
              <a:t>" type="</a:t>
            </a:r>
            <a:r>
              <a:rPr lang="en-US" sz="1800" b="1" dirty="0" err="1">
                <a:solidFill>
                  <a:schemeClr val="tx1"/>
                </a:solidFill>
              </a:rPr>
              <a:t>CVTermType</a:t>
            </a:r>
            <a:r>
              <a:rPr lang="en-US" sz="1800" dirty="0"/>
              <a:t>"/&gt;</a:t>
            </a:r>
            <a:br>
              <a:rPr lang="en-US" sz="1800" dirty="0"/>
            </a:b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&lt;</a:t>
            </a:r>
            <a:r>
              <a:rPr lang="en-US" sz="1800" dirty="0" err="1"/>
              <a:t>xs:element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maxOccurs</a:t>
            </a:r>
            <a:r>
              <a:rPr lang="en-US" sz="1800" b="1" dirty="0">
                <a:solidFill>
                  <a:schemeClr val="tx1"/>
                </a:solidFill>
              </a:rPr>
              <a:t>="</a:t>
            </a:r>
            <a:r>
              <a:rPr lang="en-US" sz="1800" b="1" dirty="0" smtClean="0">
                <a:solidFill>
                  <a:schemeClr val="tx1"/>
                </a:solidFill>
              </a:rPr>
              <a:t>1“ </a:t>
            </a:r>
            <a:r>
              <a:rPr lang="en-US" sz="1800" dirty="0" smtClean="0"/>
              <a:t>name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rgbClr val="FF0000"/>
                </a:solidFill>
              </a:rPr>
              <a:t>irradiationFrequency</a:t>
            </a:r>
            <a:r>
              <a:rPr lang="en-US" sz="1800" dirty="0"/>
              <a:t>" </a:t>
            </a:r>
            <a:r>
              <a:rPr lang="en-US" sz="1800" dirty="0" smtClean="0"/>
              <a:t> type</a:t>
            </a:r>
            <a:r>
              <a:rPr lang="en-US" sz="1800" dirty="0"/>
              <a:t>="</a:t>
            </a:r>
            <a:r>
              <a:rPr lang="en-US" sz="1800" b="1" dirty="0" err="1">
                <a:solidFill>
                  <a:schemeClr val="tx1"/>
                </a:solidFill>
              </a:rPr>
              <a:t>ValueWithUnitType</a:t>
            </a:r>
            <a:r>
              <a:rPr lang="en-US" sz="1800" dirty="0" smtClean="0"/>
              <a:t>"&gt;</a:t>
            </a:r>
          </a:p>
          <a:p>
            <a:pPr marL="0" indent="0">
              <a:buNone/>
            </a:pPr>
            <a:r>
              <a:rPr lang="en-US" sz="1800" dirty="0" smtClean="0"/>
              <a:t>&lt;/</a:t>
            </a:r>
            <a:r>
              <a:rPr lang="en-US" sz="1800" dirty="0" err="1"/>
              <a:t>xs:element</a:t>
            </a:r>
            <a:r>
              <a:rPr lang="en-US" sz="1800" dirty="0" smtClean="0"/>
              <a:t>&gt; […] &lt;/</a:t>
            </a:r>
            <a:r>
              <a:rPr lang="en-US" sz="1800" dirty="0" err="1"/>
              <a:t>xs:complexType</a:t>
            </a:r>
            <a:r>
              <a:rPr lang="en-US" sz="1800" dirty="0" smtClean="0"/>
              <a:t>&gt;</a:t>
            </a:r>
            <a:endParaRPr lang="en-US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91155" y="390566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XML Schema </a:t>
            </a:r>
            <a:r>
              <a:rPr lang="de-DE" dirty="0" err="1" smtClean="0"/>
              <a:t>validates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XML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structure</a:t>
            </a:r>
            <a:endParaRPr lang="en-US" dirty="0"/>
          </a:p>
        </p:txBody>
      </p:sp>
      <p:sp>
        <p:nvSpPr>
          <p:cNvPr id="5" name="Rechteck 4"/>
          <p:cNvSpPr/>
          <p:nvPr/>
        </p:nvSpPr>
        <p:spPr>
          <a:xfrm>
            <a:off x="4739640" y="2372091"/>
            <a:ext cx="429230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0070C0"/>
                </a:solidFill>
              </a:rPr>
              <a:t>XML data file </a:t>
            </a:r>
            <a:r>
              <a:rPr lang="en-US" sz="2000" dirty="0" smtClean="0">
                <a:solidFill>
                  <a:srgbClr val="0070C0"/>
                </a:solidFill>
              </a:rPr>
              <a:t>(example)</a:t>
            </a:r>
            <a:endParaRPr lang="en-US" sz="2000" b="1" dirty="0" smtClean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0096"/>
              </a:solidFill>
            </a:endParaRPr>
          </a:p>
          <a:p>
            <a:r>
              <a:rPr lang="en-US" dirty="0" smtClean="0">
                <a:solidFill>
                  <a:srgbClr val="000096"/>
                </a:solidFill>
              </a:rPr>
              <a:t>&lt;</a:t>
            </a:r>
            <a:r>
              <a:rPr lang="en-US" b="1" dirty="0" err="1" smtClean="0">
                <a:solidFill>
                  <a:srgbClr val="000096"/>
                </a:solidFill>
              </a:rPr>
              <a:t>acquisitionParameterSet</a:t>
            </a:r>
            <a:r>
              <a:rPr lang="en-US" dirty="0" smtClean="0">
                <a:solidFill>
                  <a:srgbClr val="000096"/>
                </a:solidFill>
              </a:rPr>
              <a:t>&gt;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        </a:t>
            </a:r>
            <a:r>
              <a:rPr lang="en-US" dirty="0" smtClean="0">
                <a:solidFill>
                  <a:srgbClr val="000096"/>
                </a:solidFill>
              </a:rPr>
              <a:t>&lt;</a:t>
            </a:r>
            <a:r>
              <a:rPr lang="en-US" b="1" dirty="0" err="1" smtClean="0">
                <a:solidFill>
                  <a:schemeClr val="accent3">
                    <a:lumMod val="75000"/>
                  </a:schemeClr>
                </a:solidFill>
              </a:rPr>
              <a:t>acquisitionNucleus</a:t>
            </a:r>
            <a:endParaRPr lang="en-US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       	</a:t>
            </a:r>
            <a:r>
              <a:rPr lang="en-US" dirty="0">
                <a:solidFill>
                  <a:srgbClr val="F5844C"/>
                </a:solidFill>
              </a:rPr>
              <a:t>name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 smtClean="0"/>
              <a:t>1H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</a:p>
          <a:p>
            <a:r>
              <a:rPr lang="en-US" dirty="0">
                <a:solidFill>
                  <a:srgbClr val="993300"/>
                </a:solidFill>
              </a:rPr>
              <a:t>	</a:t>
            </a:r>
            <a:r>
              <a:rPr lang="en-US" dirty="0" smtClean="0">
                <a:solidFill>
                  <a:srgbClr val="F5844C"/>
                </a:solidFill>
              </a:rPr>
              <a:t> </a:t>
            </a:r>
            <a:r>
              <a:rPr lang="en-US" dirty="0" err="1" smtClean="0">
                <a:solidFill>
                  <a:srgbClr val="F5844C"/>
                </a:solidFill>
              </a:rPr>
              <a:t>cvRef</a:t>
            </a:r>
            <a:r>
              <a:rPr lang="en-US" dirty="0" smtClean="0">
                <a:solidFill>
                  <a:srgbClr val="FF8040"/>
                </a:solidFill>
              </a:rPr>
              <a:t>=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  <a:r>
              <a:rPr lang="en-US" b="1" dirty="0" err="1" smtClean="0"/>
              <a:t>nmrCV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  <a:r>
              <a:rPr lang="en-US" dirty="0" smtClean="0">
                <a:solidFill>
                  <a:srgbClr val="F5844C"/>
                </a:solidFill>
              </a:rPr>
              <a:t>    	accession</a:t>
            </a:r>
            <a:r>
              <a:rPr lang="en-US" dirty="0" smtClean="0">
                <a:solidFill>
                  <a:srgbClr val="FF8040"/>
                </a:solidFill>
              </a:rPr>
              <a:t>=</a:t>
            </a:r>
            <a:r>
              <a:rPr lang="en-US" dirty="0" smtClean="0">
                <a:solidFill>
                  <a:srgbClr val="993300"/>
                </a:solidFill>
              </a:rPr>
              <a:t>"</a:t>
            </a:r>
            <a:r>
              <a:rPr lang="en-US" b="1" dirty="0" smtClean="0"/>
              <a:t>NMR:1400151</a:t>
            </a:r>
            <a:r>
              <a:rPr lang="en-US" dirty="0" smtClean="0">
                <a:solidFill>
                  <a:srgbClr val="993300"/>
                </a:solidFill>
              </a:rPr>
              <a:t>"</a:t>
            </a:r>
            <a:r>
              <a:rPr lang="en-US" dirty="0" smtClean="0">
                <a:solidFill>
                  <a:srgbClr val="F5844C"/>
                </a:solidFill>
              </a:rPr>
              <a:t> </a:t>
            </a:r>
            <a:r>
              <a:rPr lang="en-US" dirty="0">
                <a:solidFill>
                  <a:srgbClr val="000096"/>
                </a:solidFill>
              </a:rPr>
              <a:t>/&gt;</a:t>
            </a:r>
            <a:r>
              <a:rPr lang="en-US" dirty="0" smtClean="0">
                <a:solidFill>
                  <a:srgbClr val="F5844C"/>
                </a:solidFill>
              </a:rPr>
              <a:t>	</a:t>
            </a:r>
            <a:endParaRPr lang="en-US" dirty="0" smtClean="0">
              <a:solidFill>
                <a:srgbClr val="000096"/>
              </a:solidFill>
            </a:endParaRPr>
          </a:p>
          <a:p>
            <a:r>
              <a:rPr lang="en-US" dirty="0" smtClean="0">
                <a:solidFill>
                  <a:srgbClr val="000096"/>
                </a:solidFill>
              </a:rPr>
              <a:t>        &lt;</a:t>
            </a:r>
            <a:r>
              <a:rPr lang="en-US" b="1" dirty="0" err="1">
                <a:solidFill>
                  <a:srgbClr val="FF0000"/>
                </a:solidFill>
              </a:rPr>
              <a:t>irradiationFrequency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	</a:t>
            </a:r>
            <a:r>
              <a:rPr lang="en-US" dirty="0">
                <a:solidFill>
                  <a:srgbClr val="F5844C"/>
                </a:solidFill>
              </a:rPr>
              <a:t>value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/>
              <a:t>599.8311617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	</a:t>
            </a:r>
            <a:r>
              <a:rPr lang="en-US" dirty="0" err="1" smtClean="0">
                <a:solidFill>
                  <a:srgbClr val="F5844C"/>
                </a:solidFill>
              </a:rPr>
              <a:t>unitName</a:t>
            </a:r>
            <a:r>
              <a:rPr lang="en-US" dirty="0" smtClean="0">
                <a:solidFill>
                  <a:srgbClr val="FF8040"/>
                </a:solidFill>
              </a:rPr>
              <a:t>=</a:t>
            </a:r>
            <a:r>
              <a:rPr lang="en-US" dirty="0" smtClean="0">
                <a:solidFill>
                  <a:srgbClr val="993300"/>
                </a:solidFill>
              </a:rPr>
              <a:t>“</a:t>
            </a:r>
            <a:r>
              <a:rPr lang="en-US" b="1" dirty="0" smtClean="0"/>
              <a:t>Hertz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	</a:t>
            </a:r>
            <a:r>
              <a:rPr lang="en-US" dirty="0" err="1" smtClean="0">
                <a:solidFill>
                  <a:srgbClr val="F5844C"/>
                </a:solidFill>
              </a:rPr>
              <a:t>unitCvRef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/>
              <a:t>UO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dirty="0">
                <a:solidFill>
                  <a:srgbClr val="F5844C"/>
                </a:solidFill>
              </a:rPr>
              <a:t> </a:t>
            </a:r>
            <a:r>
              <a:rPr lang="en-US" dirty="0" smtClean="0">
                <a:solidFill>
                  <a:srgbClr val="F5844C"/>
                </a:solidFill>
              </a:rPr>
              <a:t>		</a:t>
            </a:r>
            <a:r>
              <a:rPr lang="en-US" dirty="0" err="1" smtClean="0">
                <a:solidFill>
                  <a:srgbClr val="F5844C"/>
                </a:solidFill>
              </a:rPr>
              <a:t>unitAccession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993300"/>
                </a:solidFill>
              </a:rPr>
              <a:t>"</a:t>
            </a:r>
            <a:r>
              <a:rPr lang="en-US" b="1" dirty="0"/>
              <a:t>UO:0000106</a:t>
            </a:r>
            <a:r>
              <a:rPr lang="en-US" dirty="0" smtClean="0">
                <a:solidFill>
                  <a:srgbClr val="993300"/>
                </a:solidFill>
              </a:rPr>
              <a:t>"</a:t>
            </a:r>
            <a:r>
              <a:rPr lang="en-US" dirty="0" smtClean="0">
                <a:solidFill>
                  <a:srgbClr val="000096"/>
                </a:solidFill>
              </a:rPr>
              <a:t>/&gt;</a:t>
            </a: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0096"/>
                </a:solidFill>
              </a:rPr>
              <a:t>&lt;/</a:t>
            </a:r>
            <a:r>
              <a:rPr lang="en-US" b="1" dirty="0" err="1">
                <a:solidFill>
                  <a:srgbClr val="000096"/>
                </a:solidFill>
              </a:rPr>
              <a:t>acquisitionParameterSet</a:t>
            </a:r>
            <a:r>
              <a:rPr lang="en-US" b="1" dirty="0">
                <a:solidFill>
                  <a:srgbClr val="000096"/>
                </a:solidFill>
              </a:rPr>
              <a:t>&gt;</a:t>
            </a:r>
            <a:endParaRPr lang="en-US" b="1" dirty="0"/>
          </a:p>
        </p:txBody>
      </p:sp>
      <p:sp>
        <p:nvSpPr>
          <p:cNvPr id="6" name="Pfeil nach rechts 5"/>
          <p:cNvSpPr/>
          <p:nvPr/>
        </p:nvSpPr>
        <p:spPr>
          <a:xfrm>
            <a:off x="4467063" y="3300663"/>
            <a:ext cx="482302" cy="3323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feil nach rechts 6"/>
          <p:cNvSpPr/>
          <p:nvPr/>
        </p:nvSpPr>
        <p:spPr>
          <a:xfrm>
            <a:off x="3817398" y="4361794"/>
            <a:ext cx="1131967" cy="331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206027" y="5588525"/>
            <a:ext cx="453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XSD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ensures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cardinalities</a:t>
            </a:r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 &amp; proper </a:t>
            </a:r>
            <a:r>
              <a:rPr lang="de-DE" dirty="0" err="1" smtClean="0">
                <a:solidFill>
                  <a:schemeClr val="accent2">
                    <a:lumMod val="75000"/>
                  </a:schemeClr>
                </a:solidFill>
              </a:rPr>
              <a:t>nesting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818A-3E69-4B23-9062-C89BBC767ACF}" type="datetime1">
              <a:rPr lang="en-US" smtClean="0"/>
              <a:t>1/27/2014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0053-CA81-4DED-90B0-FE430279131F}" type="datetime1">
              <a:rPr lang="en-US" smtClean="0"/>
              <a:t>1/27/2014</a:t>
            </a:fld>
            <a:endParaRPr lang="en-US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23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480063" y="143100"/>
            <a:ext cx="8639175" cy="714375"/>
          </a:xfrm>
        </p:spPr>
        <p:txBody>
          <a:bodyPr>
            <a:normAutofit/>
          </a:bodyPr>
          <a:lstStyle/>
          <a:p>
            <a:pPr algn="l"/>
            <a:r>
              <a:rPr lang="de-DE" sz="3200" dirty="0" err="1" smtClean="0">
                <a:solidFill>
                  <a:schemeClr val="bg1"/>
                </a:solidFill>
              </a:rPr>
              <a:t>Onion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model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 smtClean="0">
                <a:solidFill>
                  <a:schemeClr val="bg1"/>
                </a:solidFill>
              </a:rPr>
              <a:t>of</a:t>
            </a:r>
            <a:r>
              <a:rPr lang="de-DE" sz="3200" dirty="0" smtClean="0">
                <a:solidFill>
                  <a:schemeClr val="bg1"/>
                </a:solidFill>
              </a:rPr>
              <a:t>                         </a:t>
            </a:r>
            <a:r>
              <a:rPr lang="de-DE" sz="3200" dirty="0" err="1" smtClean="0">
                <a:solidFill>
                  <a:schemeClr val="bg1"/>
                </a:solidFill>
              </a:rPr>
              <a:t>validation</a:t>
            </a:r>
            <a:r>
              <a:rPr lang="de-DE" sz="3200" dirty="0" smtClean="0">
                <a:solidFill>
                  <a:schemeClr val="bg1"/>
                </a:solidFill>
              </a:rPr>
              <a:t> </a:t>
            </a:r>
            <a:r>
              <a:rPr lang="de-DE" sz="3200" dirty="0" err="1">
                <a:solidFill>
                  <a:schemeClr val="bg1"/>
                </a:solidFill>
              </a:rPr>
              <a:t>l</a:t>
            </a:r>
            <a:r>
              <a:rPr lang="de-DE" sz="3200" dirty="0" err="1" smtClean="0">
                <a:solidFill>
                  <a:schemeClr val="bg1"/>
                </a:solidFill>
              </a:rPr>
              <a:t>ayers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65710" y="2547421"/>
            <a:ext cx="7585974" cy="3487619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5" name="Rounded Rectangle 3"/>
          <p:cNvSpPr/>
          <p:nvPr/>
        </p:nvSpPr>
        <p:spPr>
          <a:xfrm>
            <a:off x="575643" y="2603261"/>
            <a:ext cx="6224920" cy="2664080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6" name="Rounded Rectangle 3"/>
          <p:cNvSpPr/>
          <p:nvPr/>
        </p:nvSpPr>
        <p:spPr>
          <a:xfrm>
            <a:off x="670107" y="2593651"/>
            <a:ext cx="4570596" cy="1850795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7" name="Rounded Rectangle 3"/>
          <p:cNvSpPr/>
          <p:nvPr/>
        </p:nvSpPr>
        <p:spPr>
          <a:xfrm>
            <a:off x="823081" y="2627002"/>
            <a:ext cx="3460193" cy="1126243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nl-NL" sz="1013" dirty="0"/>
          </a:p>
        </p:txBody>
      </p:sp>
      <p:sp>
        <p:nvSpPr>
          <p:cNvPr id="8" name="Rounded Rectangle 3"/>
          <p:cNvSpPr/>
          <p:nvPr/>
        </p:nvSpPr>
        <p:spPr>
          <a:xfrm>
            <a:off x="961940" y="2663182"/>
            <a:ext cx="1847016" cy="532771"/>
          </a:xfrm>
          <a:prstGeom prst="roundRect">
            <a:avLst/>
          </a:prstGeom>
          <a:solidFill>
            <a:schemeClr val="bg2">
              <a:alpha val="77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400" dirty="0"/>
              <a:t>XML Syntax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79406" y="4535391"/>
            <a:ext cx="372458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Minimum Information Standard compliance</a:t>
            </a:r>
          </a:p>
          <a:p>
            <a:r>
              <a:rPr lang="en-US" sz="1050" dirty="0"/>
              <a:t>e.g.  </a:t>
            </a:r>
            <a:r>
              <a:rPr lang="en-US" sz="1050" dirty="0" smtClean="0"/>
              <a:t>CIMR </a:t>
            </a:r>
            <a:r>
              <a:rPr lang="en-US" sz="1050" dirty="0"/>
              <a:t>Core Information for Metabolomics Reporting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72955" y="3429374"/>
            <a:ext cx="3460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Structural validity of </a:t>
            </a:r>
            <a:r>
              <a:rPr lang="en-US" sz="1400" dirty="0" err="1"/>
              <a:t>nmrML</a:t>
            </a:r>
            <a:r>
              <a:rPr lang="en-US" sz="1400" dirty="0"/>
              <a:t> XML instances 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779406" y="3960877"/>
            <a:ext cx="303089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Semantic validity of CV term usage</a:t>
            </a:r>
          </a:p>
          <a:p>
            <a:endParaRPr lang="en-US" sz="1050" dirty="0"/>
          </a:p>
        </p:txBody>
      </p:sp>
      <p:sp>
        <p:nvSpPr>
          <p:cNvPr id="13" name="Textfeld 12"/>
          <p:cNvSpPr txBox="1"/>
          <p:nvPr/>
        </p:nvSpPr>
        <p:spPr>
          <a:xfrm>
            <a:off x="779405" y="5418058"/>
            <a:ext cx="3724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Journal Policy compliance</a:t>
            </a: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4557555"/>
            <a:ext cx="2207883" cy="360173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3703347"/>
            <a:ext cx="662390" cy="266611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461" y="3913538"/>
            <a:ext cx="698619" cy="482329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190" y="2711496"/>
            <a:ext cx="420466" cy="42046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84" y="4973568"/>
            <a:ext cx="729352" cy="209302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17" y="5165833"/>
            <a:ext cx="1791200" cy="97701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82" y="2870670"/>
            <a:ext cx="590662" cy="590662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20" y="1655919"/>
            <a:ext cx="462062" cy="520276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72" y="160979"/>
            <a:ext cx="1823151" cy="701913"/>
          </a:xfrm>
          <a:prstGeom prst="rect">
            <a:avLst/>
          </a:prstGeom>
        </p:spPr>
      </p:pic>
      <p:pic>
        <p:nvPicPr>
          <p:cNvPr id="30" name="Grafik 29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22" y="1667182"/>
            <a:ext cx="408361" cy="529457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30" y="1667182"/>
            <a:ext cx="625828" cy="529457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17" y="1664826"/>
            <a:ext cx="639714" cy="531813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54" y="1661319"/>
            <a:ext cx="700947" cy="525711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58" y="1660658"/>
            <a:ext cx="506485" cy="515537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47" y="1655919"/>
            <a:ext cx="266190" cy="519110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557" y="1555621"/>
            <a:ext cx="674027" cy="674027"/>
          </a:xfrm>
          <a:prstGeom prst="rect">
            <a:avLst/>
          </a:prstGeom>
        </p:spPr>
      </p:pic>
      <p:sp>
        <p:nvSpPr>
          <p:cNvPr id="39" name="Pfeil nach oben 38"/>
          <p:cNvSpPr/>
          <p:nvPr/>
        </p:nvSpPr>
        <p:spPr>
          <a:xfrm rot="3402804">
            <a:off x="3163729" y="1930953"/>
            <a:ext cx="194508" cy="88297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feil nach oben 40"/>
          <p:cNvSpPr/>
          <p:nvPr/>
        </p:nvSpPr>
        <p:spPr>
          <a:xfrm rot="3402804">
            <a:off x="4540053" y="2069558"/>
            <a:ext cx="235267" cy="956648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feil nach oben 41"/>
          <p:cNvSpPr/>
          <p:nvPr/>
        </p:nvSpPr>
        <p:spPr>
          <a:xfrm rot="1387928">
            <a:off x="7805775" y="2197973"/>
            <a:ext cx="289323" cy="3078359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Pfeil nach oben 42"/>
          <p:cNvSpPr/>
          <p:nvPr/>
        </p:nvSpPr>
        <p:spPr>
          <a:xfrm rot="1961086">
            <a:off x="6519843" y="2116233"/>
            <a:ext cx="289323" cy="2465083"/>
          </a:xfrm>
          <a:prstGeom prst="upArrow">
            <a:avLst>
              <a:gd name="adj1" fmla="val 42133"/>
              <a:gd name="adj2" fmla="val 50000"/>
            </a:avLst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Pfeil nach oben 43"/>
          <p:cNvSpPr/>
          <p:nvPr/>
        </p:nvSpPr>
        <p:spPr>
          <a:xfrm rot="2443760">
            <a:off x="5421334" y="2080866"/>
            <a:ext cx="289323" cy="1738640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8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39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1" y="2492587"/>
            <a:ext cx="8374828" cy="345069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First release of </a:t>
            </a:r>
            <a:r>
              <a:rPr lang="en-US" dirty="0" err="1" smtClean="0">
                <a:solidFill>
                  <a:schemeClr val="accent2"/>
                </a:solidFill>
              </a:rPr>
              <a:t>nmrML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standard </a:t>
            </a:r>
            <a:r>
              <a:rPr lang="en-US" dirty="0" smtClean="0">
                <a:solidFill>
                  <a:schemeClr val="accent2"/>
                </a:solidFill>
              </a:rPr>
              <a:t>at </a:t>
            </a:r>
            <a:r>
              <a:rPr lang="en-US" dirty="0">
                <a:solidFill>
                  <a:schemeClr val="accent2"/>
                </a:solidFill>
                <a:hlinkClick r:id="rId2"/>
              </a:rPr>
              <a:t>http://</a:t>
            </a:r>
            <a:r>
              <a:rPr lang="en-US" dirty="0" smtClean="0">
                <a:solidFill>
                  <a:schemeClr val="accent2"/>
                </a:solidFill>
                <a:hlinkClick r:id="rId2"/>
              </a:rPr>
              <a:t>nmrml.org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de-DE" dirty="0" err="1" smtClean="0">
                <a:solidFill>
                  <a:schemeClr val="accent2"/>
                </a:solidFill>
              </a:rPr>
              <a:t>Specification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document</a:t>
            </a:r>
            <a:r>
              <a:rPr lang="de-DE" dirty="0" smtClean="0">
                <a:solidFill>
                  <a:schemeClr val="accent2"/>
                </a:solidFill>
              </a:rPr>
              <a:t>, XSD, CV &amp;  </a:t>
            </a:r>
            <a:r>
              <a:rPr lang="de-DE" dirty="0" err="1" smtClean="0">
                <a:solidFill>
                  <a:schemeClr val="accent2"/>
                </a:solidFill>
              </a:rPr>
              <a:t>example</a:t>
            </a:r>
            <a:r>
              <a:rPr lang="de-DE" dirty="0" smtClean="0">
                <a:solidFill>
                  <a:schemeClr val="accent2"/>
                </a:solidFill>
              </a:rPr>
              <a:t> XML </a:t>
            </a:r>
            <a:r>
              <a:rPr lang="de-DE" dirty="0" err="1" smtClean="0">
                <a:solidFill>
                  <a:schemeClr val="accent2"/>
                </a:solidFill>
              </a:rPr>
              <a:t>files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smtClean="0">
                <a:solidFill>
                  <a:schemeClr val="accent2"/>
                </a:solidFill>
              </a:rPr>
              <a:t>   </a:t>
            </a:r>
            <a:r>
              <a:rPr lang="de-DE" dirty="0" err="1" smtClean="0">
                <a:solidFill>
                  <a:schemeClr val="accent2"/>
                </a:solidFill>
              </a:rPr>
              <a:t>ready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for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alpha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release</a:t>
            </a:r>
            <a:endParaRPr lang="de-DE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err="1" smtClean="0">
                <a:solidFill>
                  <a:schemeClr val="accent2"/>
                </a:solidFill>
              </a:rPr>
              <a:t>Good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coverage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smtClean="0">
                <a:solidFill>
                  <a:schemeClr val="accent2"/>
                </a:solidFill>
              </a:rPr>
              <a:t>on </a:t>
            </a:r>
            <a:r>
              <a:rPr lang="de-DE" dirty="0" err="1" smtClean="0">
                <a:solidFill>
                  <a:schemeClr val="accent2"/>
                </a:solidFill>
              </a:rPr>
              <a:t>nmr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raw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data</a:t>
            </a:r>
            <a:r>
              <a:rPr lang="de-DE" dirty="0" smtClean="0">
                <a:solidFill>
                  <a:schemeClr val="accent2"/>
                </a:solidFill>
              </a:rPr>
              <a:t>, </a:t>
            </a:r>
            <a:r>
              <a:rPr lang="de-DE" dirty="0" err="1" smtClean="0">
                <a:solidFill>
                  <a:schemeClr val="accent2"/>
                </a:solidFill>
              </a:rPr>
              <a:t>less</a:t>
            </a:r>
            <a:r>
              <a:rPr lang="de-DE" dirty="0" smtClean="0">
                <a:solidFill>
                  <a:schemeClr val="accent2"/>
                </a:solidFill>
              </a:rPr>
              <a:t> on multidimensional &amp; </a:t>
            </a:r>
            <a:r>
              <a:rPr lang="de-DE" dirty="0" err="1" smtClean="0">
                <a:solidFill>
                  <a:schemeClr val="accent2"/>
                </a:solidFill>
              </a:rPr>
              <a:t>processed</a:t>
            </a:r>
            <a:r>
              <a:rPr lang="de-DE" dirty="0" smtClean="0">
                <a:solidFill>
                  <a:schemeClr val="accent2"/>
                </a:solidFill>
              </a:rPr>
              <a:t> NMR </a:t>
            </a:r>
            <a:r>
              <a:rPr lang="de-DE" dirty="0" err="1" smtClean="0">
                <a:solidFill>
                  <a:schemeClr val="accent2"/>
                </a:solidFill>
              </a:rPr>
              <a:t>data</a:t>
            </a:r>
            <a:endParaRPr lang="de-DE" dirty="0" smtClean="0">
              <a:solidFill>
                <a:schemeClr val="accent2"/>
              </a:solidFill>
            </a:endParaRPr>
          </a:p>
          <a:p>
            <a:pPr lvl="1"/>
            <a:r>
              <a:rPr lang="de-DE" dirty="0" smtClean="0">
                <a:solidFill>
                  <a:schemeClr val="accent2"/>
                </a:solidFill>
              </a:rPr>
              <a:t>CV </a:t>
            </a:r>
            <a:r>
              <a:rPr lang="de-DE" dirty="0" err="1" smtClean="0">
                <a:solidFill>
                  <a:schemeClr val="accent2"/>
                </a:solidFill>
              </a:rPr>
              <a:t>to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be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expanded</a:t>
            </a:r>
            <a:r>
              <a:rPr lang="de-DE" dirty="0" smtClean="0">
                <a:solidFill>
                  <a:schemeClr val="accent2"/>
                </a:solidFill>
              </a:rPr>
              <a:t> in </a:t>
            </a:r>
            <a:r>
              <a:rPr lang="de-DE" dirty="0" err="1" smtClean="0">
                <a:solidFill>
                  <a:schemeClr val="accent2"/>
                </a:solidFill>
              </a:rPr>
              <a:t>decentralised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>
                <a:solidFill>
                  <a:schemeClr val="accent2"/>
                </a:solidFill>
              </a:rPr>
              <a:t> &amp; </a:t>
            </a:r>
            <a:r>
              <a:rPr lang="de-DE" dirty="0" err="1" smtClean="0">
                <a:solidFill>
                  <a:schemeClr val="accent2"/>
                </a:solidFill>
              </a:rPr>
              <a:t>data-driven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manner</a:t>
            </a:r>
            <a:endParaRPr lang="de-DE" dirty="0" smtClean="0">
              <a:solidFill>
                <a:schemeClr val="accent2"/>
              </a:solidFill>
            </a:endParaRPr>
          </a:p>
          <a:p>
            <a:r>
              <a:rPr lang="de-DE" dirty="0" err="1" smtClean="0">
                <a:solidFill>
                  <a:schemeClr val="accent2"/>
                </a:solidFill>
              </a:rPr>
              <a:t>Investigations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into</a:t>
            </a:r>
            <a:r>
              <a:rPr lang="de-DE" dirty="0" smtClean="0">
                <a:solidFill>
                  <a:schemeClr val="accent2"/>
                </a:solidFill>
              </a:rPr>
              <a:t> RDF &amp; </a:t>
            </a:r>
            <a:r>
              <a:rPr lang="de-DE" dirty="0" err="1" smtClean="0">
                <a:solidFill>
                  <a:schemeClr val="accent2"/>
                </a:solidFill>
              </a:rPr>
              <a:t>semantic</a:t>
            </a:r>
            <a:r>
              <a:rPr lang="de-DE" dirty="0" smtClean="0">
                <a:solidFill>
                  <a:schemeClr val="accent2"/>
                </a:solidFill>
              </a:rPr>
              <a:t> web </a:t>
            </a:r>
            <a:r>
              <a:rPr lang="de-DE" dirty="0" err="1" smtClean="0">
                <a:solidFill>
                  <a:schemeClr val="accent2"/>
                </a:solidFill>
              </a:rPr>
              <a:t>realm</a:t>
            </a:r>
            <a:endParaRPr lang="en-US" dirty="0" smtClean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1/27/2014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status</a:t>
            </a:r>
            <a:r>
              <a:rPr lang="de-DE" dirty="0" smtClean="0"/>
              <a:t> &amp; </a:t>
            </a:r>
            <a:r>
              <a:rPr lang="de-DE" dirty="0" err="1"/>
              <a:t>o</a:t>
            </a:r>
            <a:r>
              <a:rPr lang="de-DE" dirty="0" err="1" smtClean="0"/>
              <a:t>utlook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51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78715" y="2611622"/>
            <a:ext cx="8374828" cy="3638541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nmrML</a:t>
            </a:r>
            <a:r>
              <a:rPr lang="en-US" smtClean="0">
                <a:solidFill>
                  <a:srgbClr val="0070C0"/>
                </a:solidFill>
              </a:rPr>
              <a:t> facilitates </a:t>
            </a:r>
            <a:r>
              <a:rPr lang="en-US" dirty="0" smtClean="0">
                <a:solidFill>
                  <a:srgbClr val="0070C0"/>
                </a:solidFill>
              </a:rPr>
              <a:t>access to </a:t>
            </a:r>
            <a:r>
              <a:rPr lang="en-US" smtClean="0">
                <a:solidFill>
                  <a:srgbClr val="0070C0"/>
                </a:solidFill>
              </a:rPr>
              <a:t>structured metabolomics data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err="1">
                <a:solidFill>
                  <a:srgbClr val="0070C0"/>
                </a:solidFill>
              </a:rPr>
              <a:t>Openess</a:t>
            </a:r>
            <a:r>
              <a:rPr lang="en-US" dirty="0">
                <a:solidFill>
                  <a:srgbClr val="0070C0"/>
                </a:solidFill>
              </a:rPr>
              <a:t> &amp; standardization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Increase secondary data </a:t>
            </a:r>
            <a:r>
              <a:rPr lang="en-US" dirty="0" smtClean="0">
                <a:solidFill>
                  <a:srgbClr val="0070C0"/>
                </a:solidFill>
              </a:rPr>
              <a:t>usage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Allow intelligent </a:t>
            </a:r>
            <a:r>
              <a:rPr lang="en-US" dirty="0">
                <a:solidFill>
                  <a:srgbClr val="0070C0"/>
                </a:solidFill>
              </a:rPr>
              <a:t>data </a:t>
            </a:r>
            <a:r>
              <a:rPr lang="en-US" dirty="0" smtClean="0">
                <a:solidFill>
                  <a:srgbClr val="0070C0"/>
                </a:solidFill>
              </a:rPr>
              <a:t>mining 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de-DE" dirty="0" smtClean="0">
                <a:solidFill>
                  <a:srgbClr val="0070C0"/>
                </a:solidFill>
              </a:rPr>
              <a:t>Advantages </a:t>
            </a:r>
            <a:r>
              <a:rPr lang="de-DE" dirty="0" err="1" smtClean="0">
                <a:solidFill>
                  <a:srgbClr val="0070C0"/>
                </a:solidFill>
              </a:rPr>
              <a:t>of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using</a:t>
            </a:r>
            <a:r>
              <a:rPr lang="de-DE" dirty="0" smtClean="0">
                <a:solidFill>
                  <a:srgbClr val="0070C0"/>
                </a:solidFill>
              </a:rPr>
              <a:t> CV </a:t>
            </a:r>
            <a:r>
              <a:rPr lang="de-DE" dirty="0" err="1" smtClean="0">
                <a:solidFill>
                  <a:srgbClr val="0070C0"/>
                </a:solidFill>
              </a:rPr>
              <a:t>terms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Data quality </a:t>
            </a:r>
            <a:r>
              <a:rPr lang="en-US" dirty="0" smtClean="0">
                <a:solidFill>
                  <a:srgbClr val="0070C0"/>
                </a:solidFill>
              </a:rPr>
              <a:t>increased </a:t>
            </a:r>
            <a:r>
              <a:rPr lang="en-US" dirty="0">
                <a:solidFill>
                  <a:srgbClr val="0070C0"/>
                </a:solidFill>
              </a:rPr>
              <a:t>by </a:t>
            </a:r>
            <a:r>
              <a:rPr lang="en-US" dirty="0" smtClean="0">
                <a:solidFill>
                  <a:srgbClr val="0070C0"/>
                </a:solidFill>
              </a:rPr>
              <a:t>content validation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Computer-assisted interpretation </a:t>
            </a:r>
            <a:r>
              <a:rPr lang="en-US" dirty="0">
                <a:solidFill>
                  <a:srgbClr val="0070C0"/>
                </a:solidFill>
              </a:rPr>
              <a:t>of NMR </a:t>
            </a:r>
            <a:r>
              <a:rPr lang="en-US" dirty="0" smtClean="0">
                <a:solidFill>
                  <a:srgbClr val="0070C0"/>
                </a:solidFill>
              </a:rPr>
              <a:t>data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de-DE" dirty="0" smtClean="0">
                <a:solidFill>
                  <a:srgbClr val="0070C0"/>
                </a:solidFill>
              </a:rPr>
              <a:t>More </a:t>
            </a:r>
            <a:r>
              <a:rPr lang="de-DE" dirty="0" err="1" smtClean="0">
                <a:solidFill>
                  <a:srgbClr val="0070C0"/>
                </a:solidFill>
              </a:rPr>
              <a:t>detailed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search</a:t>
            </a:r>
            <a:r>
              <a:rPr lang="de-DE" dirty="0" smtClean="0">
                <a:solidFill>
                  <a:srgbClr val="0070C0"/>
                </a:solidFill>
              </a:rPr>
              <a:t> &amp; </a:t>
            </a:r>
            <a:r>
              <a:rPr lang="de-DE" dirty="0" err="1" smtClean="0">
                <a:solidFill>
                  <a:srgbClr val="0070C0"/>
                </a:solidFill>
              </a:rPr>
              <a:t>more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comprehensive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retrieval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of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data</a:t>
            </a:r>
            <a:endParaRPr lang="de-DE" dirty="0" smtClean="0">
              <a:solidFill>
                <a:srgbClr val="0070C0"/>
              </a:solidFill>
            </a:endParaRPr>
          </a:p>
          <a:p>
            <a:pPr lvl="3"/>
            <a:r>
              <a:rPr lang="de-DE" dirty="0">
                <a:solidFill>
                  <a:srgbClr val="0070C0"/>
                </a:solidFill>
              </a:rPr>
              <a:t>H</a:t>
            </a:r>
            <a:r>
              <a:rPr lang="de-DE" dirty="0" smtClean="0">
                <a:solidFill>
                  <a:srgbClr val="0070C0"/>
                </a:solidFill>
              </a:rPr>
              <a:t>omonym </a:t>
            </a:r>
            <a:r>
              <a:rPr lang="de-DE" dirty="0" err="1" smtClean="0">
                <a:solidFill>
                  <a:srgbClr val="0070C0"/>
                </a:solidFill>
              </a:rPr>
              <a:t>resolution</a:t>
            </a:r>
            <a:r>
              <a:rPr lang="de-DE" dirty="0" smtClean="0">
                <a:solidFill>
                  <a:srgbClr val="0070C0"/>
                </a:solidFill>
              </a:rPr>
              <a:t>, synonym </a:t>
            </a:r>
            <a:r>
              <a:rPr lang="de-DE" dirty="0" err="1" smtClean="0">
                <a:solidFill>
                  <a:srgbClr val="0070C0"/>
                </a:solidFill>
              </a:rPr>
              <a:t>coverage</a:t>
            </a:r>
            <a:r>
              <a:rPr lang="de-DE" dirty="0" smtClean="0">
                <a:solidFill>
                  <a:srgbClr val="0070C0"/>
                </a:solidFill>
              </a:rPr>
              <a:t>, </a:t>
            </a:r>
            <a:r>
              <a:rPr lang="de-DE" dirty="0" err="1" smtClean="0">
                <a:solidFill>
                  <a:srgbClr val="0070C0"/>
                </a:solidFill>
              </a:rPr>
              <a:t>generalisation</a:t>
            </a:r>
            <a:r>
              <a:rPr lang="de-DE" dirty="0" smtClean="0">
                <a:solidFill>
                  <a:srgbClr val="0070C0"/>
                </a:solidFill>
              </a:rPr>
              <a:t>, …</a:t>
            </a:r>
            <a:endParaRPr lang="en-US" dirty="0" smtClean="0">
              <a:solidFill>
                <a:srgbClr val="0070C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B889-C041-4D45-B960-B7DD90E5C5E9}" type="datetime1">
              <a:rPr lang="en-US" smtClean="0"/>
              <a:t>1/27/2014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93638" y="338328"/>
            <a:ext cx="8229600" cy="1252728"/>
          </a:xfrm>
        </p:spPr>
        <p:txBody>
          <a:bodyPr>
            <a:normAutofit/>
          </a:bodyPr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0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8352" y="811301"/>
            <a:ext cx="8552010" cy="5664879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smtClean="0">
                <a:solidFill>
                  <a:schemeClr val="bg1"/>
                </a:solidFill>
              </a:rPr>
              <a:t>WP </a:t>
            </a:r>
            <a:r>
              <a:rPr lang="en-US" sz="2600" dirty="0">
                <a:solidFill>
                  <a:schemeClr val="bg1"/>
                </a:solidFill>
              </a:rPr>
              <a:t>2 </a:t>
            </a:r>
            <a:r>
              <a:rPr lang="en-US" sz="2600" dirty="0" err="1">
                <a:solidFill>
                  <a:schemeClr val="bg1"/>
                </a:solidFill>
              </a:rPr>
              <a:t>nmrML</a:t>
            </a:r>
            <a:r>
              <a:rPr lang="en-US" sz="2600" dirty="0">
                <a:solidFill>
                  <a:schemeClr val="bg1"/>
                </a:solidFill>
              </a:rPr>
              <a:t> group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Reza </a:t>
            </a:r>
            <a:r>
              <a:rPr lang="en-US" sz="2000" dirty="0" err="1">
                <a:solidFill>
                  <a:schemeClr val="bg1"/>
                </a:solidFill>
              </a:rPr>
              <a:t>Salek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u="sng" dirty="0" smtClean="0">
                <a:solidFill>
                  <a:schemeClr val="bg1"/>
                </a:solidFill>
              </a:rPr>
              <a:t>Mike </a:t>
            </a:r>
            <a:r>
              <a:rPr lang="en-US" sz="2000" u="sng" dirty="0">
                <a:solidFill>
                  <a:schemeClr val="bg1"/>
                </a:solidFill>
              </a:rPr>
              <a:t>Wilson</a:t>
            </a:r>
            <a:r>
              <a:rPr lang="en-US" sz="2000" dirty="0">
                <a:solidFill>
                  <a:schemeClr val="bg1"/>
                </a:solidFill>
              </a:rPr>
              <a:t>, Steffen Neumann, Christian Ludwig, Ulrich Günter, Catherine </a:t>
            </a:r>
            <a:r>
              <a:rPr lang="en-US" sz="2000" dirty="0" err="1">
                <a:solidFill>
                  <a:schemeClr val="bg1"/>
                </a:solidFill>
              </a:rPr>
              <a:t>Deborde</a:t>
            </a:r>
            <a:r>
              <a:rPr lang="en-US" sz="2000" dirty="0">
                <a:solidFill>
                  <a:schemeClr val="bg1"/>
                </a:solidFill>
              </a:rPr>
              <a:t>, Daniel Joseph, Antonio </a:t>
            </a:r>
            <a:r>
              <a:rPr lang="en-US" sz="2000" dirty="0" err="1">
                <a:solidFill>
                  <a:schemeClr val="bg1"/>
                </a:solidFill>
              </a:rPr>
              <a:t>Rosato</a:t>
            </a:r>
            <a:r>
              <a:rPr lang="en-US" sz="2000" dirty="0">
                <a:solidFill>
                  <a:schemeClr val="bg1"/>
                </a:solidFill>
              </a:rPr>
              <a:t>, John Easton, Tim </a:t>
            </a:r>
            <a:r>
              <a:rPr lang="en-US" sz="2000" dirty="0" err="1">
                <a:solidFill>
                  <a:schemeClr val="bg1"/>
                </a:solidFill>
              </a:rPr>
              <a:t>Ebbels</a:t>
            </a:r>
            <a:r>
              <a:rPr lang="en-US" sz="2000" dirty="0">
                <a:solidFill>
                  <a:schemeClr val="bg1"/>
                </a:solidFill>
              </a:rPr>
              <a:t>, Kenneth </a:t>
            </a:r>
            <a:r>
              <a:rPr lang="en-US" sz="2000" dirty="0" err="1">
                <a:solidFill>
                  <a:schemeClr val="bg1"/>
                </a:solidFill>
              </a:rPr>
              <a:t>Haug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Annick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Moing</a:t>
            </a:r>
            <a:r>
              <a:rPr lang="en-US" sz="2000" dirty="0">
                <a:solidFill>
                  <a:schemeClr val="bg1"/>
                </a:solidFill>
              </a:rPr>
              <a:t>, Luis de </a:t>
            </a:r>
            <a:r>
              <a:rPr lang="en-US" sz="2000" dirty="0" err="1" smtClean="0">
                <a:solidFill>
                  <a:schemeClr val="bg1"/>
                </a:solidFill>
              </a:rPr>
              <a:t>Figueiredo</a:t>
            </a:r>
            <a:r>
              <a:rPr lang="en-US" sz="2000" dirty="0" smtClean="0">
                <a:solidFill>
                  <a:schemeClr val="bg1"/>
                </a:solidFill>
              </a:rPr>
              <a:t>, Matthias Klein, Jan Hummel, Jan </a:t>
            </a:r>
            <a:r>
              <a:rPr lang="en-US" sz="2000" dirty="0" err="1" smtClean="0">
                <a:solidFill>
                  <a:schemeClr val="bg1"/>
                </a:solidFill>
              </a:rPr>
              <a:t>Hannemann</a:t>
            </a:r>
            <a:r>
              <a:rPr lang="en-US" sz="2000" dirty="0" smtClean="0">
                <a:solidFill>
                  <a:schemeClr val="bg1"/>
                </a:solidFill>
              </a:rPr>
              <a:t>, Philippe </a:t>
            </a:r>
            <a:r>
              <a:rPr lang="en-US" sz="2000" dirty="0">
                <a:solidFill>
                  <a:schemeClr val="bg1"/>
                </a:solidFill>
              </a:rPr>
              <a:t>Rocca </a:t>
            </a:r>
            <a:r>
              <a:rPr lang="en-US" sz="2000" dirty="0" smtClean="0">
                <a:solidFill>
                  <a:schemeClr val="bg1"/>
                </a:solidFill>
              </a:rPr>
              <a:t>Serra &amp; Denis </a:t>
            </a:r>
            <a:r>
              <a:rPr lang="en-US" sz="2000" dirty="0" err="1">
                <a:solidFill>
                  <a:schemeClr val="bg1"/>
                </a:solidFill>
              </a:rPr>
              <a:t>Rubtsov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</a:rPr>
              <a:t>Jie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Hao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1"/>
            <a:endParaRPr lang="de-DE" sz="2600" dirty="0">
              <a:solidFill>
                <a:schemeClr val="bg1"/>
              </a:solidFill>
            </a:endParaRPr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lvl="1"/>
            <a:endParaRPr lang="de-DE" sz="2600" dirty="0"/>
          </a:p>
          <a:p>
            <a:pPr lvl="1"/>
            <a:endParaRPr lang="de-DE" sz="2600" dirty="0" smtClean="0"/>
          </a:p>
          <a:p>
            <a:pPr marL="457200" lvl="1" indent="0">
              <a:buNone/>
            </a:pPr>
            <a:endParaRPr lang="de-DE" sz="2600" dirty="0" smtClean="0"/>
          </a:p>
          <a:p>
            <a:endParaRPr lang="en-GB" sz="2600" dirty="0" smtClean="0"/>
          </a:p>
          <a:p>
            <a:endParaRPr lang="en-GB" sz="2600" dirty="0" smtClean="0"/>
          </a:p>
          <a:p>
            <a:r>
              <a:rPr lang="en-GB" sz="2300" dirty="0" smtClean="0">
                <a:solidFill>
                  <a:srgbClr val="0070C0"/>
                </a:solidFill>
              </a:rPr>
              <a:t>Mike Wilson for coding the XSD</a:t>
            </a:r>
            <a:endParaRPr lang="en-GB" sz="2300" dirty="0" smtClean="0">
              <a:solidFill>
                <a:srgbClr val="0070C0"/>
              </a:solidFill>
            </a:endParaRPr>
          </a:p>
          <a:p>
            <a:r>
              <a:rPr lang="en-GB" sz="2300" dirty="0" smtClean="0">
                <a:solidFill>
                  <a:srgbClr val="0070C0"/>
                </a:solidFill>
              </a:rPr>
              <a:t>EU </a:t>
            </a:r>
            <a:r>
              <a:rPr lang="en-GB" sz="2300" dirty="0">
                <a:solidFill>
                  <a:srgbClr val="0070C0"/>
                </a:solidFill>
              </a:rPr>
              <a:t>FP7 project COSMOS grant </a:t>
            </a:r>
            <a:r>
              <a:rPr lang="en-US" sz="2300" dirty="0" smtClean="0">
                <a:solidFill>
                  <a:srgbClr val="0070C0"/>
                </a:solidFill>
              </a:rPr>
              <a:t>EC312941 </a:t>
            </a:r>
            <a:r>
              <a:rPr lang="en-US" sz="2300" u="sng" dirty="0" smtClean="0">
                <a:solidFill>
                  <a:srgbClr val="0070C0"/>
                </a:solidFill>
                <a:hlinkClick r:id="rId2"/>
              </a:rPr>
              <a:t>www.cosmos-fp7.eu</a:t>
            </a:r>
            <a:endParaRPr lang="en-US" sz="23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044326" y="366609"/>
            <a:ext cx="8229600" cy="591913"/>
          </a:xfrm>
        </p:spPr>
        <p:txBody>
          <a:bodyPr>
            <a:noAutofit/>
          </a:bodyPr>
          <a:lstStyle/>
          <a:p>
            <a:r>
              <a:rPr lang="en-US" sz="3200" dirty="0" smtClean="0"/>
              <a:t>Acknowledgements</a:t>
            </a:r>
            <a:endParaRPr lang="en-US" sz="3200" dirty="0"/>
          </a:p>
        </p:txBody>
      </p:sp>
      <p:pic>
        <p:nvPicPr>
          <p:cNvPr id="4" name="Picture 5" descr="GEDC0102.JPG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27" t="15396" r="6363" b="24866"/>
          <a:stretch/>
        </p:blipFill>
        <p:spPr>
          <a:xfrm>
            <a:off x="971065" y="1834034"/>
            <a:ext cx="7137064" cy="3856761"/>
          </a:xfrm>
          <a:prstGeom prst="rect">
            <a:avLst/>
          </a:prstGeom>
        </p:spPr>
      </p:pic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F2E4CE-2DB4-4CE1-B3FA-7E5BDBC2317A}" type="slidenum">
              <a:rPr lang="de-DE" smtClean="0"/>
              <a:t>26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DEF7A-7785-42DB-9FCF-FC650A05D401}" type="datetime1">
              <a:rPr lang="en-US" smtClean="0"/>
              <a:t>1/27/2014</a:t>
            </a:fld>
            <a:endParaRPr lang="en-US"/>
          </a:p>
        </p:txBody>
      </p:sp>
      <p:pic>
        <p:nvPicPr>
          <p:cNvPr id="16386" name="Picture 2" descr="Wishart Lab 20121026 Mike Dsc 560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83" y="4970324"/>
            <a:ext cx="1093581" cy="137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96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35216" y="1600719"/>
            <a:ext cx="7741441" cy="2542169"/>
            <a:chOff x="213735" y="2057400"/>
            <a:chExt cx="9698128" cy="3219663"/>
          </a:xfrm>
        </p:grpSpPr>
        <p:grpSp>
          <p:nvGrpSpPr>
            <p:cNvPr id="12" name="Group 11"/>
            <p:cNvGrpSpPr/>
            <p:nvPr/>
          </p:nvGrpSpPr>
          <p:grpSpPr>
            <a:xfrm>
              <a:off x="213735" y="2057400"/>
              <a:ext cx="9698128" cy="2852669"/>
              <a:chOff x="71883" y="1987034"/>
              <a:chExt cx="9964437" cy="2900564"/>
            </a:xfrm>
          </p:grpSpPr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064500" y="3319555"/>
                <a:ext cx="588121" cy="747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27" name="Group 50"/>
              <p:cNvGrpSpPr/>
              <p:nvPr/>
            </p:nvGrpSpPr>
            <p:grpSpPr>
              <a:xfrm>
                <a:off x="71883" y="2645601"/>
                <a:ext cx="7402700" cy="2241997"/>
                <a:chOff x="65454" y="1874569"/>
                <a:chExt cx="8349856" cy="2674385"/>
              </a:xfrm>
            </p:grpSpPr>
            <p:sp>
              <p:nvSpPr>
                <p:cNvPr id="31" name="TextBox 30"/>
                <p:cNvSpPr txBox="1"/>
                <p:nvPr/>
              </p:nvSpPr>
              <p:spPr>
                <a:xfrm>
                  <a:off x="65454" y="2188413"/>
                  <a:ext cx="2178662" cy="4252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latin typeface="+mn-lt"/>
                    </a:rPr>
                    <a:t>Sample collection</a:t>
                  </a:r>
                  <a:endParaRPr lang="en-GB" sz="1200" b="1" dirty="0">
                    <a:latin typeface="+mn-lt"/>
                  </a:endParaRP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2370958" y="2188415"/>
                  <a:ext cx="2769965" cy="4255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latin typeface="+mn-lt"/>
                    </a:rPr>
                    <a:t>Assay: NMR, </a:t>
                  </a:r>
                  <a:r>
                    <a:rPr lang="en-GB" sz="1200" b="1" dirty="0" err="1" smtClean="0">
                      <a:latin typeface="+mn-lt"/>
                    </a:rPr>
                    <a:t>MassSpec</a:t>
                  </a:r>
                  <a:r>
                    <a:rPr lang="en-GB" sz="1200" b="1" dirty="0" smtClean="0">
                      <a:latin typeface="+mn-lt"/>
                    </a:rPr>
                    <a:t>, …</a:t>
                  </a:r>
                </a:p>
              </p:txBody>
            </p:sp>
            <p:pic>
              <p:nvPicPr>
                <p:cNvPr id="33" name="Picture 3" descr="D:\Work\Talks\Group-Meeting-Talk-23-Feb-2010\Latex\figs\coyote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171691" y="2573937"/>
                  <a:ext cx="1243619" cy="1710480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35" name="Group 33"/>
                <p:cNvGrpSpPr/>
                <p:nvPr/>
              </p:nvGrpSpPr>
              <p:grpSpPr>
                <a:xfrm>
                  <a:off x="916682" y="3366271"/>
                  <a:ext cx="867751" cy="774912"/>
                  <a:chOff x="1105825" y="2549326"/>
                  <a:chExt cx="885115" cy="788273"/>
                </a:xfrm>
              </p:grpSpPr>
              <p:pic>
                <p:nvPicPr>
                  <p:cNvPr id="43" name="Picture 6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1473150" y="2793870"/>
                    <a:ext cx="517790" cy="5437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/>
                  <a:srcRect/>
                  <a:stretch>
                    <a:fillRect/>
                  </a:stretch>
                </p:blipFill>
                <p:spPr bwMode="auto">
                  <a:xfrm>
                    <a:off x="1105825" y="2549326"/>
                    <a:ext cx="870149" cy="7411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38" name="Right Arrow 37"/>
                <p:cNvSpPr/>
                <p:nvPr/>
              </p:nvSpPr>
              <p:spPr>
                <a:xfrm>
                  <a:off x="1910046" y="3890495"/>
                  <a:ext cx="494541" cy="353941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39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5562600" y="2592830"/>
                  <a:ext cx="1371600" cy="12171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0" name="TextBox 39"/>
                <p:cNvSpPr txBox="1"/>
                <p:nvPr/>
              </p:nvSpPr>
              <p:spPr>
                <a:xfrm>
                  <a:off x="5796980" y="1874569"/>
                  <a:ext cx="2354318" cy="709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200" b="1" dirty="0" smtClean="0">
                      <a:latin typeface="+mn-lt"/>
                    </a:rPr>
                    <a:t>Data storage, analysis</a:t>
                  </a:r>
                </a:p>
                <a:p>
                  <a:pPr algn="ctr"/>
                  <a:r>
                    <a:rPr lang="en-GB" sz="1200" b="1" dirty="0" smtClean="0">
                      <a:latin typeface="+mn-lt"/>
                    </a:rPr>
                    <a:t> &amp; interpretation</a:t>
                  </a:r>
                  <a:endParaRPr lang="en-GB" sz="1200" b="1" dirty="0">
                    <a:latin typeface="+mn-lt"/>
                  </a:endParaRPr>
                </a:p>
              </p:txBody>
            </p:sp>
            <p:sp>
              <p:nvSpPr>
                <p:cNvPr id="42" name="Right Arrow 41"/>
                <p:cNvSpPr/>
                <p:nvPr/>
              </p:nvSpPr>
              <p:spPr>
                <a:xfrm>
                  <a:off x="5148132" y="4195013"/>
                  <a:ext cx="494541" cy="353941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Flowchart: Magnetic Disk 40"/>
                <p:cNvSpPr/>
                <p:nvPr/>
              </p:nvSpPr>
              <p:spPr>
                <a:xfrm>
                  <a:off x="6701546" y="3509328"/>
                  <a:ext cx="1700630" cy="851932"/>
                </a:xfrm>
                <a:prstGeom prst="flowChartMagneticDisk">
                  <a:avLst/>
                </a:prstGeom>
                <a:solidFill>
                  <a:srgbClr val="FFFFCC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smtClean="0">
                      <a:solidFill>
                        <a:schemeClr val="tx1"/>
                      </a:solidFill>
                    </a:rPr>
                    <a:t>Data</a:t>
                  </a:r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" name="Left Brace 15"/>
              <p:cNvSpPr/>
              <p:nvPr/>
            </p:nvSpPr>
            <p:spPr>
              <a:xfrm rot="5400000">
                <a:off x="2190119" y="361215"/>
                <a:ext cx="383281" cy="432360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480478" y="1987034"/>
                <a:ext cx="1836782" cy="394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500" b="1" dirty="0" smtClean="0">
                    <a:latin typeface="+mn-lt"/>
                  </a:rPr>
                  <a:t>Wet laboratory</a:t>
                </a:r>
              </a:p>
            </p:txBody>
          </p:sp>
          <p:sp>
            <p:nvSpPr>
              <p:cNvPr id="18" name="Left Brace 17"/>
              <p:cNvSpPr/>
              <p:nvPr/>
            </p:nvSpPr>
            <p:spPr>
              <a:xfrm rot="5400000">
                <a:off x="6040831" y="1307003"/>
                <a:ext cx="383281" cy="243202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333049" y="2016891"/>
                <a:ext cx="1840945" cy="394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500" b="1" dirty="0" smtClean="0">
                    <a:latin typeface="+mn-lt"/>
                  </a:rPr>
                  <a:t>Bioinformatics</a:t>
                </a:r>
              </a:p>
            </p:txBody>
          </p:sp>
          <p:sp>
            <p:nvSpPr>
              <p:cNvPr id="20" name="Right Arrow 19"/>
              <p:cNvSpPr/>
              <p:nvPr/>
            </p:nvSpPr>
            <p:spPr>
              <a:xfrm>
                <a:off x="7586320" y="4581674"/>
                <a:ext cx="316995" cy="29671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118268" y="2024041"/>
                <a:ext cx="1465123" cy="394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GB" sz="1500" b="1" dirty="0" smtClean="0">
                    <a:latin typeface="+mn-lt"/>
                  </a:rPr>
                  <a:t>Publication</a:t>
                </a:r>
              </a:p>
            </p:txBody>
          </p:sp>
          <p:sp>
            <p:nvSpPr>
              <p:cNvPr id="23" name="Left Brace 22"/>
              <p:cNvSpPr/>
              <p:nvPr/>
            </p:nvSpPr>
            <p:spPr>
              <a:xfrm rot="5400000">
                <a:off x="8584060" y="1400562"/>
                <a:ext cx="521445" cy="2383074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788508" y="2915944"/>
                <a:ext cx="1062321" cy="3564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200" b="1" dirty="0" smtClean="0">
                    <a:latin typeface="+mn-lt"/>
                  </a:rPr>
                  <a:t>Findings</a:t>
                </a:r>
                <a:endParaRPr lang="en-GB" sz="1200" b="1" dirty="0">
                  <a:latin typeface="+mn-lt"/>
                </a:endParaRPr>
              </a:p>
            </p:txBody>
          </p:sp>
        </p:grp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029496" y="4236487"/>
              <a:ext cx="776430" cy="1040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6" name="TextShape 2"/>
          <p:cNvSpPr txBox="1"/>
          <p:nvPr/>
        </p:nvSpPr>
        <p:spPr>
          <a:xfrm>
            <a:off x="3469208" y="233327"/>
            <a:ext cx="5674792" cy="613972"/>
          </a:xfrm>
          <a:prstGeom prst="rect">
            <a:avLst/>
          </a:prstGeom>
        </p:spPr>
        <p:txBody>
          <a:bodyPr anchor="ctr"/>
          <a:lstStyle/>
          <a:p>
            <a:r>
              <a:rPr lang="en-GB" sz="3200" dirty="0" smtClean="0">
                <a:solidFill>
                  <a:schemeClr val="bg1"/>
                </a:solidFill>
              </a:rPr>
              <a:t>Need for reporting standards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016" y="4987435"/>
            <a:ext cx="8859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accent2"/>
                </a:solidFill>
              </a:rPr>
              <a:t>Diverse technologies, </a:t>
            </a:r>
            <a:r>
              <a:rPr lang="en-US" sz="1600" dirty="0">
                <a:solidFill>
                  <a:schemeClr val="accent2"/>
                </a:solidFill>
              </a:rPr>
              <a:t>parameters &amp; data formats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2"/>
                </a:solidFill>
              </a:rPr>
              <a:t>Vendor formats are incompatible,  verbose &amp; hard to interpret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accent2"/>
                </a:solidFill>
              </a:rPr>
              <a:t>Data silos </a:t>
            </a:r>
            <a:r>
              <a:rPr lang="en-GB" sz="1600" dirty="0">
                <a:solidFill>
                  <a:schemeClr val="accent2"/>
                </a:solidFill>
              </a:rPr>
              <a:t>with restricted </a:t>
            </a:r>
            <a:r>
              <a:rPr lang="en-GB" sz="1600" dirty="0" smtClean="0">
                <a:solidFill>
                  <a:schemeClr val="accent2"/>
                </a:solidFill>
              </a:rPr>
              <a:t>access</a:t>
            </a:r>
            <a:endParaRPr lang="en-GB" sz="1600" dirty="0">
              <a:solidFill>
                <a:schemeClr val="accent2"/>
              </a:solidFill>
            </a:endParaRPr>
          </a:p>
        </p:txBody>
      </p:sp>
      <p:pic>
        <p:nvPicPr>
          <p:cNvPr id="8196" name="Picture 4" descr="http://www.chemguide.co.uk/analysis/masspec/masspec.GIF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70" y="3052938"/>
            <a:ext cx="788749" cy="6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chem4823.usask.ca/nmr/magnet.gif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64" y="2911757"/>
            <a:ext cx="1049987" cy="134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://www.ars-grin.gov/cor/catalogs/humcat.gif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95" y="2681664"/>
            <a:ext cx="397743" cy="88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59" y="2581820"/>
            <a:ext cx="1062439" cy="1561758"/>
          </a:xfrm>
          <a:prstGeom prst="rect">
            <a:avLst/>
          </a:prstGeom>
        </p:spPr>
      </p:pic>
      <p:pic>
        <p:nvPicPr>
          <p:cNvPr id="13320" name="Picture 8" descr="http://www.hops.com.au/media/W1siZiIsIjIwMTMvMDQvMTUvMTZfMTVfMjVfNjkzX2hvbWVfbmFycm93XzAxLmpwZyJdLFsicCIsInRodW1iIiwiNDcweDMwMCMiXV0/home_narrow_01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80" y="3706575"/>
            <a:ext cx="992734" cy="63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730525"/>
              </p:ext>
            </p:extLst>
          </p:nvPr>
        </p:nvGraphicFramePr>
        <p:xfrm>
          <a:off x="4406376" y="2517426"/>
          <a:ext cx="2210488" cy="655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1" r:id="rId14" imgW="352615320" imgH="92307600" progId="">
                  <p:embed/>
                </p:oleObj>
              </mc:Choice>
              <mc:Fallback>
                <p:oleObj r:id="rId14" imgW="352615320" imgH="92307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06376" y="2517426"/>
                        <a:ext cx="2210488" cy="655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159" y="3372066"/>
            <a:ext cx="1587102" cy="865692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465032" y="1099758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accent2"/>
                </a:solidFill>
              </a:rPr>
              <a:t>M</a:t>
            </a:r>
            <a:r>
              <a:rPr lang="de-DE" dirty="0" err="1" smtClean="0">
                <a:solidFill>
                  <a:schemeClr val="accent2"/>
                </a:solidFill>
              </a:rPr>
              <a:t>etabolomics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workflow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45" name="Picture 15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009" y="3148223"/>
            <a:ext cx="1496650" cy="324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ight Arrow 19"/>
          <p:cNvSpPr/>
          <p:nvPr/>
        </p:nvSpPr>
        <p:spPr>
          <a:xfrm rot="5400000">
            <a:off x="5660410" y="4063436"/>
            <a:ext cx="530415" cy="23485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feld 9"/>
          <p:cNvSpPr txBox="1"/>
          <p:nvPr/>
        </p:nvSpPr>
        <p:spPr>
          <a:xfrm>
            <a:off x="4635686" y="4356178"/>
            <a:ext cx="2430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>
                <a:solidFill>
                  <a:srgbClr val="0070C0"/>
                </a:solidFill>
              </a:rPr>
              <a:t>Local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inhouse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management</a:t>
            </a:r>
            <a:r>
              <a:rPr lang="de-DE" sz="1400" dirty="0" smtClean="0">
                <a:solidFill>
                  <a:srgbClr val="0070C0"/>
                </a:solidFill>
              </a:rPr>
              <a:t> &amp;</a:t>
            </a:r>
          </a:p>
          <a:p>
            <a:r>
              <a:rPr lang="de-DE" sz="1400" dirty="0" err="1" smtClean="0">
                <a:solidFill>
                  <a:srgbClr val="0070C0"/>
                </a:solidFill>
              </a:rPr>
              <a:t>long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term</a:t>
            </a:r>
            <a:r>
              <a:rPr lang="de-DE" sz="1400" dirty="0" smtClean="0">
                <a:solidFill>
                  <a:srgbClr val="0070C0"/>
                </a:solidFill>
              </a:rPr>
              <a:t> </a:t>
            </a:r>
            <a:r>
              <a:rPr lang="de-DE" sz="1400" dirty="0" err="1" smtClean="0">
                <a:solidFill>
                  <a:srgbClr val="0070C0"/>
                </a:solidFill>
              </a:rPr>
              <a:t>storage</a:t>
            </a:r>
            <a:endParaRPr lang="en-US" sz="1400" dirty="0">
              <a:solidFill>
                <a:srgbClr val="0070C0"/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199" y="3904355"/>
            <a:ext cx="361890" cy="469987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 rot="19469109">
            <a:off x="6596961" y="440079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Standard </a:t>
            </a:r>
            <a:r>
              <a:rPr lang="de-DE" b="1" dirty="0" err="1" smtClean="0">
                <a:solidFill>
                  <a:srgbClr val="FF0000"/>
                </a:solidFill>
              </a:rPr>
              <a:t>Needed</a:t>
            </a:r>
            <a:r>
              <a:rPr lang="de-DE" b="1" dirty="0" smtClean="0">
                <a:solidFill>
                  <a:srgbClr val="FF0000"/>
                </a:solidFill>
              </a:rPr>
              <a:t> 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828EA-8FDB-4E1D-99F6-5DA4ED173392}" type="datetime1">
              <a:rPr lang="en-US" smtClean="0"/>
              <a:t>1/27/2014</a:t>
            </a:fld>
            <a:endParaRPr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627937" y="5856651"/>
            <a:ext cx="7681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GB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Need for o</a:t>
            </a:r>
            <a:r>
              <a:rPr lang="en-GB" sz="1600" b="1" dirty="0">
                <a:solidFill>
                  <a:srgbClr val="FF0000"/>
                </a:solidFill>
              </a:rPr>
              <a:t>pen standard for robust data storage, sharing, retrieval &amp; </a:t>
            </a:r>
            <a:r>
              <a:rPr lang="en-GB" sz="1600" b="1" dirty="0" smtClean="0">
                <a:solidFill>
                  <a:srgbClr val="FF0000"/>
                </a:solidFill>
              </a:rPr>
              <a:t>interpretation</a:t>
            </a:r>
            <a:endParaRPr lang="en-GB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99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3" y="3575873"/>
            <a:ext cx="7680960" cy="42672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4613" y="383807"/>
            <a:ext cx="7793037" cy="1143000"/>
          </a:xfrm>
        </p:spPr>
        <p:txBody>
          <a:bodyPr>
            <a:normAutofit/>
          </a:bodyPr>
          <a:lstStyle/>
          <a:p>
            <a:pPr algn="l"/>
            <a:r>
              <a:rPr lang="de-DE" sz="3200" dirty="0" err="1"/>
              <a:t>M</a:t>
            </a:r>
            <a:r>
              <a:rPr lang="de-DE" sz="3200" dirty="0" err="1" smtClean="0"/>
              <a:t>etabolomics</a:t>
            </a:r>
            <a:r>
              <a:rPr lang="de-DE" sz="3200" dirty="0" smtClean="0"/>
              <a:t> </a:t>
            </a:r>
            <a:r>
              <a:rPr lang="de-DE" sz="3200" dirty="0" err="1" smtClean="0"/>
              <a:t>experiments</a:t>
            </a:r>
            <a:r>
              <a:rPr lang="de-DE" sz="3200" dirty="0" smtClean="0"/>
              <a:t> </a:t>
            </a:r>
            <a:br>
              <a:rPr lang="de-DE" sz="3200" dirty="0" smtClean="0"/>
            </a:br>
            <a:r>
              <a:rPr lang="de-DE" sz="3200" dirty="0" err="1" smtClean="0"/>
              <a:t>described</a:t>
            </a:r>
            <a:r>
              <a:rPr lang="de-DE" sz="3200" dirty="0" smtClean="0"/>
              <a:t> in </a:t>
            </a:r>
            <a:r>
              <a:rPr lang="de-DE" sz="3200" dirty="0" err="1" smtClean="0"/>
              <a:t>papers</a:t>
            </a:r>
            <a:r>
              <a:rPr lang="de-DE" sz="3200" dirty="0" smtClean="0"/>
              <a:t> </a:t>
            </a:r>
            <a:r>
              <a:rPr lang="de-DE" sz="3200" dirty="0"/>
              <a:t>&amp;</a:t>
            </a:r>
            <a:r>
              <a:rPr lang="de-DE" sz="3200" dirty="0" smtClean="0"/>
              <a:t> </a:t>
            </a:r>
            <a:r>
              <a:rPr lang="de-DE" sz="3200" dirty="0" err="1" smtClean="0"/>
              <a:t>public</a:t>
            </a:r>
            <a:r>
              <a:rPr lang="de-DE" sz="3200" dirty="0" smtClean="0"/>
              <a:t> </a:t>
            </a:r>
            <a:r>
              <a:rPr lang="de-DE" sz="3200" dirty="0" err="1" smtClean="0"/>
              <a:t>repositories</a:t>
            </a:r>
            <a:endParaRPr lang="en-US" sz="3200" dirty="0"/>
          </a:p>
        </p:txBody>
      </p:sp>
      <p:sp>
        <p:nvSpPr>
          <p:cNvPr id="6" name="Rounded Rectangle 10"/>
          <p:cNvSpPr/>
          <p:nvPr/>
        </p:nvSpPr>
        <p:spPr bwMode="auto">
          <a:xfrm>
            <a:off x="690042" y="5534507"/>
            <a:ext cx="5990457" cy="582233"/>
          </a:xfrm>
          <a:prstGeom prst="roundRect">
            <a:avLst/>
          </a:prstGeom>
          <a:noFill/>
          <a:ln w="539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60292" y="2769152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2"/>
                </a:solidFill>
              </a:rPr>
              <a:t>What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wrong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with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this</a:t>
            </a:r>
            <a:r>
              <a:rPr lang="de-DE" dirty="0" smtClean="0">
                <a:solidFill>
                  <a:schemeClr val="accent2"/>
                </a:solidFill>
              </a:rPr>
              <a:t> ?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132" y="1663719"/>
            <a:ext cx="4053918" cy="5959154"/>
          </a:xfrm>
          <a:prstGeom prst="rect">
            <a:avLst/>
          </a:prstGeom>
        </p:spPr>
      </p:pic>
      <p:sp>
        <p:nvSpPr>
          <p:cNvPr id="13" name="Rounded Rectangle 10"/>
          <p:cNvSpPr/>
          <p:nvPr/>
        </p:nvSpPr>
        <p:spPr bwMode="auto">
          <a:xfrm>
            <a:off x="4363397" y="5359126"/>
            <a:ext cx="1936539" cy="1755238"/>
          </a:xfrm>
          <a:prstGeom prst="roundRect">
            <a:avLst/>
          </a:prstGeom>
          <a:noFill/>
          <a:ln w="539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Geneva" pitchFamily="-112" charset="0"/>
              <a:cs typeface="Geneva" pitchFamily="-112" charset="0"/>
            </a:endParaRP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2878261" y="3242414"/>
            <a:ext cx="1203394" cy="21167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umsplatzhalt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15A89-8EFB-4EA2-90BD-4CAE31BF5522}" type="datetime1">
              <a:rPr lang="en-US" smtClean="0"/>
              <a:t>1/27/2014</a:t>
            </a:fld>
            <a:endParaRPr lang="en-US"/>
          </a:p>
        </p:txBody>
      </p:sp>
      <p:sp>
        <p:nvSpPr>
          <p:cNvPr id="17" name="Foliennummernplatzhalt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526C-CC31-42F1-AD0E-9387ED55E9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1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6975" y="177695"/>
            <a:ext cx="7986544" cy="1143000"/>
          </a:xfrm>
        </p:spPr>
        <p:txBody>
          <a:bodyPr>
            <a:normAutofit/>
          </a:bodyPr>
          <a:lstStyle/>
          <a:p>
            <a:r>
              <a:rPr lang="de-DE" dirty="0" smtClean="0"/>
              <a:t>Papers:  human </a:t>
            </a:r>
            <a:r>
              <a:rPr lang="de-DE" dirty="0" err="1" smtClean="0"/>
              <a:t>readable</a:t>
            </a:r>
            <a:r>
              <a:rPr lang="de-DE" dirty="0" smtClean="0"/>
              <a:t>, but …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849854" y="5375011"/>
            <a:ext cx="8130373" cy="10963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2962"/>
            <a:ext cx="9144000" cy="567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5CD93-3AFA-4C40-9F79-E0CE26D209CB}" type="datetime1">
              <a:rPr lang="en-US" smtClean="0"/>
              <a:t>1/27/2014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A526C-CC31-42F1-AD0E-9387ED55E9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7598" y="2981981"/>
            <a:ext cx="8431061" cy="2547758"/>
          </a:xfrm>
        </p:spPr>
        <p:txBody>
          <a:bodyPr>
            <a:normAutofit/>
          </a:bodyPr>
          <a:lstStyle/>
          <a:p>
            <a:pPr algn="l"/>
            <a:r>
              <a:rPr lang="de-DE" sz="2800" dirty="0" err="1" smtClean="0">
                <a:solidFill>
                  <a:schemeClr val="accent2"/>
                </a:solidFill>
              </a:rPr>
              <a:t>How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 smtClean="0">
                <a:solidFill>
                  <a:schemeClr val="accent2"/>
                </a:solidFill>
              </a:rPr>
              <a:t>to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 smtClean="0">
                <a:solidFill>
                  <a:schemeClr val="accent2"/>
                </a:solidFill>
              </a:rPr>
              <a:t>render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>
                <a:solidFill>
                  <a:schemeClr val="accent2"/>
                </a:solidFill>
              </a:rPr>
              <a:t>d</a:t>
            </a:r>
            <a:r>
              <a:rPr lang="de-DE" sz="2800" dirty="0" err="1" smtClean="0">
                <a:solidFill>
                  <a:schemeClr val="accent2"/>
                </a:solidFill>
              </a:rPr>
              <a:t>ata</a:t>
            </a:r>
            <a:r>
              <a:rPr lang="de-DE" sz="2800" dirty="0" smtClean="0">
                <a:solidFill>
                  <a:schemeClr val="accent2"/>
                </a:solidFill>
              </a:rPr>
              <a:t> human &amp; computer-</a:t>
            </a:r>
            <a:r>
              <a:rPr lang="de-DE" sz="2800" dirty="0" err="1" smtClean="0">
                <a:solidFill>
                  <a:schemeClr val="accent2"/>
                </a:solidFill>
              </a:rPr>
              <a:t>readable</a:t>
            </a:r>
            <a:r>
              <a:rPr lang="de-DE" sz="2800" dirty="0" smtClean="0">
                <a:solidFill>
                  <a:schemeClr val="accent2"/>
                </a:solidFill>
              </a:rPr>
              <a:t/>
            </a:r>
            <a:br>
              <a:rPr lang="de-DE" sz="2800" dirty="0" smtClean="0">
                <a:solidFill>
                  <a:schemeClr val="accent2"/>
                </a:solidFill>
              </a:rPr>
            </a:br>
            <a:r>
              <a:rPr lang="de-DE" sz="2800" dirty="0" smtClean="0">
                <a:solidFill>
                  <a:schemeClr val="accent2"/>
                </a:solidFill>
              </a:rPr>
              <a:t/>
            </a:r>
            <a:br>
              <a:rPr lang="de-DE" sz="2800" dirty="0" smtClean="0">
                <a:solidFill>
                  <a:schemeClr val="accent2"/>
                </a:solidFill>
              </a:rPr>
            </a:br>
            <a:r>
              <a:rPr lang="de-DE" sz="2800" dirty="0" smtClean="0">
                <a:solidFill>
                  <a:schemeClr val="accent2"/>
                </a:solidFill>
              </a:rPr>
              <a:t/>
            </a:r>
            <a:br>
              <a:rPr lang="de-DE" sz="2800" dirty="0" smtClean="0">
                <a:solidFill>
                  <a:schemeClr val="accent2"/>
                </a:solidFill>
              </a:rPr>
            </a:br>
            <a:r>
              <a:rPr lang="de-DE" sz="2800" dirty="0" err="1" smtClean="0">
                <a:solidFill>
                  <a:schemeClr val="accent2"/>
                </a:solidFill>
              </a:rPr>
              <a:t>Describe</a:t>
            </a:r>
            <a:r>
              <a:rPr lang="de-DE" sz="2800" dirty="0" smtClean="0">
                <a:solidFill>
                  <a:schemeClr val="accent2"/>
                </a:solidFill>
              </a:rPr>
              <a:t> &amp; </a:t>
            </a:r>
            <a:r>
              <a:rPr lang="de-DE" sz="2800" dirty="0" err="1" smtClean="0">
                <a:solidFill>
                  <a:schemeClr val="accent2"/>
                </a:solidFill>
              </a:rPr>
              <a:t>annotate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 smtClean="0">
                <a:solidFill>
                  <a:schemeClr val="accent2"/>
                </a:solidFill>
              </a:rPr>
              <a:t>data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 smtClean="0">
                <a:solidFill>
                  <a:schemeClr val="accent2"/>
                </a:solidFill>
              </a:rPr>
              <a:t>with</a:t>
            </a:r>
            <a:r>
              <a:rPr lang="de-DE" sz="2800" dirty="0" smtClean="0">
                <a:solidFill>
                  <a:schemeClr val="accent2"/>
                </a:solidFill>
              </a:rPr>
              <a:t> XML-</a:t>
            </a:r>
            <a:r>
              <a:rPr lang="de-DE" sz="2800" dirty="0" err="1" smtClean="0">
                <a:solidFill>
                  <a:schemeClr val="accent2"/>
                </a:solidFill>
              </a:rPr>
              <a:t>based</a:t>
            </a:r>
            <a:r>
              <a:rPr lang="de-DE" sz="2800" dirty="0" smtClean="0">
                <a:solidFill>
                  <a:schemeClr val="accent2"/>
                </a:solidFill>
              </a:rPr>
              <a:t> </a:t>
            </a:r>
            <a:r>
              <a:rPr lang="de-DE" sz="2800" dirty="0" err="1">
                <a:solidFill>
                  <a:schemeClr val="accent2"/>
                </a:solidFill>
              </a:rPr>
              <a:t>m</a:t>
            </a:r>
            <a:r>
              <a:rPr lang="de-DE" sz="2800" dirty="0" err="1" smtClean="0">
                <a:solidFill>
                  <a:schemeClr val="accent2"/>
                </a:solidFill>
              </a:rPr>
              <a:t>etadata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7966486" y="2737169"/>
            <a:ext cx="732173" cy="1564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013986" y="6324600"/>
            <a:ext cx="1905000" cy="457200"/>
          </a:xfrm>
        </p:spPr>
        <p:txBody>
          <a:bodyPr/>
          <a:lstStyle/>
          <a:p>
            <a:fld id="{C7DF8DFA-442A-43AC-BB9F-8D9F4C4807F9}" type="datetime1">
              <a:rPr lang="en-US" smtClean="0"/>
              <a:t>1/27/2014</a:t>
            </a:fld>
            <a:endParaRPr lang="en-US" dirty="0"/>
          </a:p>
        </p:txBody>
      </p:sp>
      <p:sp>
        <p:nvSpPr>
          <p:cNvPr id="8" name="Textplatzhalter 2"/>
          <p:cNvSpPr txBox="1">
            <a:spLocks/>
          </p:cNvSpPr>
          <p:nvPr/>
        </p:nvSpPr>
        <p:spPr>
          <a:xfrm>
            <a:off x="8252812" y="4353840"/>
            <a:ext cx="732173" cy="142071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Symbol" pitchFamily="18" charset="2"/>
              <a:buNone/>
            </a:pPr>
            <a:r>
              <a:rPr lang="de-DE" sz="96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96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175431" y="763685"/>
            <a:ext cx="23599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Challenge 1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3" y="338328"/>
            <a:ext cx="8471647" cy="1252728"/>
          </a:xfrm>
        </p:spPr>
        <p:txBody>
          <a:bodyPr>
            <a:normAutofit/>
          </a:bodyPr>
          <a:lstStyle/>
          <a:p>
            <a:r>
              <a:rPr lang="en-GB" dirty="0" err="1" smtClean="0"/>
              <a:t>Freetext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sz="3100" dirty="0" smtClean="0"/>
              <a:t> What </a:t>
            </a:r>
            <a:r>
              <a:rPr lang="en-GB" sz="3100" dirty="0"/>
              <a:t>information </a:t>
            </a:r>
            <a:r>
              <a:rPr lang="en-GB" sz="3100" dirty="0" smtClean="0"/>
              <a:t>a </a:t>
            </a:r>
            <a:r>
              <a:rPr lang="en-GB" sz="3100" dirty="0"/>
              <a:t>computer </a:t>
            </a:r>
            <a:r>
              <a:rPr lang="en-GB" sz="3100" dirty="0" smtClean="0"/>
              <a:t>can see …</a:t>
            </a:r>
            <a:endParaRPr lang="en-US" sz="3100" dirty="0"/>
          </a:p>
        </p:txBody>
      </p:sp>
      <p:sp>
        <p:nvSpPr>
          <p:cNvPr id="572419" name="Rectangle 3"/>
          <p:cNvSpPr>
            <a:spLocks noChangeArrowheads="1"/>
          </p:cNvSpPr>
          <p:nvPr/>
        </p:nvSpPr>
        <p:spPr bwMode="auto">
          <a:xfrm>
            <a:off x="586291" y="2747558"/>
            <a:ext cx="7729369" cy="428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86A1AA"/>
              </a:buClr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WWW2002 The eleventh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Sheraton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waikiki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 hotel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7-11 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may 2002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1 location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5</a:t>
            </a:r>
            <a:endParaRPr lang="en-GB" sz="1600" b="1" dirty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Registered participants </a:t>
            </a:r>
            <a:endParaRPr lang="en-GB" sz="1600" b="1" dirty="0" smtClean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australia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canada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france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germany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ghana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hong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 </a:t>
            </a: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kong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,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india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ireland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italy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japan,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malta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</a:t>
            </a:r>
            <a:endParaRPr lang="en-GB" sz="1200" b="1" dirty="0">
              <a:solidFill>
                <a:schemeClr val="tx1"/>
              </a:solidFill>
              <a:latin typeface="Wingdings" panose="05000000000000000000" pitchFamily="2" charset="2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586291" y="5137872"/>
            <a:ext cx="6054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How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render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ata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Human </a:t>
            </a:r>
            <a:r>
              <a:rPr lang="de-DE" sz="20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Computer </a:t>
            </a:r>
            <a:r>
              <a:rPr lang="de-DE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readable</a:t>
            </a:r>
            <a:r>
              <a:rPr lang="de-DE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?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5055B-922C-4A32-9D65-B5799C1237C3}" type="datetime1">
              <a:rPr lang="en-US" smtClean="0"/>
              <a:t>1/27/2014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Pfeil nach rechts 5"/>
          <p:cNvSpPr/>
          <p:nvPr/>
        </p:nvSpPr>
        <p:spPr>
          <a:xfrm>
            <a:off x="5163672" y="3023857"/>
            <a:ext cx="878186" cy="32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100464" y="2980450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0070C0"/>
                </a:solidFill>
              </a:rPr>
              <a:t>No</a:t>
            </a:r>
            <a:r>
              <a:rPr lang="de-DE" dirty="0" smtClean="0">
                <a:solidFill>
                  <a:srgbClr val="0070C0"/>
                </a:solidFill>
              </a:rPr>
              <a:t> </a:t>
            </a:r>
            <a:r>
              <a:rPr lang="de-DE" dirty="0" err="1" smtClean="0">
                <a:solidFill>
                  <a:srgbClr val="0070C0"/>
                </a:solidFill>
              </a:rPr>
              <a:t>content-awareness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0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>
          <a:xfrm>
            <a:off x="583101" y="604034"/>
            <a:ext cx="7989888" cy="838200"/>
          </a:xfrm>
        </p:spPr>
        <p:txBody>
          <a:bodyPr>
            <a:noAutofit/>
          </a:bodyPr>
          <a:lstStyle/>
          <a:p>
            <a:r>
              <a:rPr lang="en-GB" sz="3600" dirty="0" smtClean="0"/>
              <a:t>XML </a:t>
            </a:r>
            <a:r>
              <a:rPr lang="en-GB" sz="3600" dirty="0" err="1"/>
              <a:t>markup</a:t>
            </a:r>
            <a:r>
              <a:rPr lang="en-GB" sz="3600" dirty="0"/>
              <a:t> with “meaningful” </a:t>
            </a:r>
            <a:r>
              <a:rPr lang="en-GB" sz="3600" dirty="0" smtClean="0"/>
              <a:t>tags </a:t>
            </a:r>
            <a:endParaRPr lang="en-US" sz="2800" dirty="0"/>
          </a:p>
        </p:txBody>
      </p:sp>
      <p:sp>
        <p:nvSpPr>
          <p:cNvPr id="573443" name="Rectangle 3"/>
          <p:cNvSpPr>
            <a:spLocks noChangeArrowheads="1"/>
          </p:cNvSpPr>
          <p:nvPr/>
        </p:nvSpPr>
        <p:spPr bwMode="auto">
          <a:xfrm>
            <a:off x="367628" y="2338014"/>
            <a:ext cx="8550462" cy="5084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86A1AA"/>
              </a:buClr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bg2"/>
              </a:buClr>
              <a:buChar char="–"/>
              <a:defRPr sz="2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Char char="•"/>
              <a:defRPr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Char char="–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»"/>
              <a:defRPr sz="16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accent2"/>
                </a:solidFill>
              </a:rPr>
              <a:t>Data annotated with metadata</a:t>
            </a:r>
          </a:p>
          <a:p>
            <a:pPr>
              <a:lnSpc>
                <a:spcPct val="80000"/>
              </a:lnSpc>
              <a:buFontTx/>
              <a:buNone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chemeClr val="tx1"/>
                </a:solidFill>
              </a:rPr>
              <a:t>&lt;name&gt;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WWW2002The </a:t>
            </a: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eleventhl</a:t>
            </a:r>
            <a:r>
              <a:rPr lang="en-GB" dirty="0" smtClean="0">
                <a:solidFill>
                  <a:schemeClr val="tx1"/>
                </a:solidFill>
              </a:rPr>
              <a:t>&lt;/</a:t>
            </a:r>
            <a:r>
              <a:rPr lang="en-GB" dirty="0">
                <a:solidFill>
                  <a:schemeClr val="tx1"/>
                </a:solidFill>
              </a:rPr>
              <a:t>name&gt;</a:t>
            </a:r>
            <a:endParaRPr lang="en-GB" dirty="0">
              <a:solidFill>
                <a:schemeClr val="tx1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>
                <a:solidFill>
                  <a:srgbClr val="0099CC"/>
                </a:solidFill>
              </a:rPr>
              <a:t>&lt;location</a:t>
            </a:r>
            <a:r>
              <a:rPr lang="en-GB" dirty="0" smtClean="0">
                <a:solidFill>
                  <a:srgbClr val="0099CC"/>
                </a:solidFill>
              </a:rPr>
              <a:t>&gt;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Sheraton Waikiki </a:t>
            </a: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aii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, US</a:t>
            </a:r>
            <a:r>
              <a:rPr lang="en-GB" sz="1600" b="1" dirty="0" smtClean="0">
                <a:solidFill>
                  <a:srgbClr val="0099CC"/>
                </a:solidFill>
                <a:latin typeface="Wingdings" panose="05000000000000000000" pitchFamily="2" charset="2"/>
              </a:rPr>
              <a:t>A</a:t>
            </a:r>
            <a:r>
              <a:rPr lang="en-GB" dirty="0" smtClean="0">
                <a:solidFill>
                  <a:srgbClr val="0099CC"/>
                </a:solidFill>
              </a:rPr>
              <a:t>&lt;/location&gt;</a:t>
            </a:r>
            <a:endParaRPr lang="en-GB" dirty="0" smtClean="0">
              <a:solidFill>
                <a:srgbClr val="0099CC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rgbClr val="333399"/>
                </a:solidFill>
              </a:rPr>
              <a:t>&lt;</a:t>
            </a:r>
            <a:r>
              <a:rPr lang="en-GB" dirty="0">
                <a:solidFill>
                  <a:srgbClr val="333399"/>
                </a:solidFill>
              </a:rPr>
              <a:t>date</a:t>
            </a:r>
            <a:r>
              <a:rPr lang="en-GB" dirty="0" smtClean="0">
                <a:solidFill>
                  <a:srgbClr val="333399"/>
                </a:solidFill>
              </a:rPr>
              <a:t>&gt;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7-11 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may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22</a:t>
            </a:r>
            <a:r>
              <a:rPr lang="en-GB" dirty="0">
                <a:solidFill>
                  <a:srgbClr val="333399"/>
                </a:solidFill>
              </a:rPr>
              <a:t>&lt;/date&gt;</a:t>
            </a:r>
            <a:endParaRPr lang="en-GB" dirty="0">
              <a:solidFill>
                <a:srgbClr val="333399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rgbClr val="669900"/>
                </a:solidFill>
              </a:rPr>
              <a:t>&lt;title&gt;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1 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location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5</a:t>
            </a:r>
            <a:r>
              <a:rPr lang="en-GB" dirty="0" smtClean="0">
                <a:solidFill>
                  <a:srgbClr val="669900"/>
                </a:solidFill>
              </a:rPr>
              <a:t>&lt;/title&gt;</a:t>
            </a:r>
            <a:endParaRPr lang="en-GB" dirty="0">
              <a:solidFill>
                <a:srgbClr val="669900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 smtClean="0">
                <a:solidFill>
                  <a:srgbClr val="FF9900"/>
                </a:solidFill>
              </a:rPr>
              <a:t>&lt;topic&gt;</a:t>
            </a:r>
            <a:r>
              <a:rPr lang="en-GB" sz="1600" b="1" dirty="0" err="1" smtClean="0">
                <a:solidFill>
                  <a:schemeClr val="tx1"/>
                </a:solidFill>
                <a:latin typeface="Wingdings" panose="05000000000000000000" pitchFamily="2" charset="2"/>
              </a:rPr>
              <a:t>france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, r </a:t>
            </a:r>
            <a:r>
              <a:rPr lang="en-GB" sz="1600" b="1" dirty="0" smtClean="0">
                <a:solidFill>
                  <a:schemeClr val="tx1"/>
                </a:solidFill>
                <a:latin typeface="Wingdings" panose="05000000000000000000" pitchFamily="2" charset="2"/>
              </a:rPr>
              <a:t>now</a:t>
            </a:r>
            <a:r>
              <a:rPr lang="en-GB" dirty="0" smtClean="0">
                <a:solidFill>
                  <a:srgbClr val="FF9900"/>
                </a:solidFill>
              </a:rPr>
              <a:t>&lt;/topic&gt;</a:t>
            </a:r>
            <a:endParaRPr lang="en-GB" b="1" dirty="0">
              <a:solidFill>
                <a:srgbClr val="FF9900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GB" dirty="0">
                <a:solidFill>
                  <a:srgbClr val="99CC00"/>
                </a:solidFill>
              </a:rPr>
              <a:t>&lt;speaker&gt;</a:t>
            </a:r>
            <a:r>
              <a:rPr lang="en-GB" sz="1600" b="1" dirty="0">
                <a:solidFill>
                  <a:schemeClr val="tx1"/>
                </a:solidFill>
                <a:latin typeface="Wingdings" panose="05000000000000000000" pitchFamily="2" charset="2"/>
              </a:rPr>
              <a:t>Tim </a:t>
            </a:r>
            <a:r>
              <a:rPr lang="en-GB" sz="1600" b="1" dirty="0" err="1">
                <a:solidFill>
                  <a:schemeClr val="tx1"/>
                </a:solidFill>
                <a:latin typeface="Wingdings" panose="05000000000000000000" pitchFamily="2" charset="2"/>
              </a:rPr>
              <a:t>berners-lee</a:t>
            </a:r>
            <a:r>
              <a:rPr lang="en-GB" dirty="0">
                <a:solidFill>
                  <a:srgbClr val="99CC00"/>
                </a:solidFill>
              </a:rPr>
              <a:t>&lt;/speaker&gt;</a:t>
            </a:r>
            <a:endParaRPr lang="en-GB" b="1" dirty="0">
              <a:solidFill>
                <a:srgbClr val="99CC00"/>
              </a:solidFill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GB" sz="1600" b="1" dirty="0">
              <a:latin typeface="Wingdings" panose="05000000000000000000" pitchFamily="2" charset="2"/>
            </a:endParaRPr>
          </a:p>
          <a:p>
            <a:pPr>
              <a:lnSpc>
                <a:spcPct val="80000"/>
              </a:lnSpc>
            </a:pPr>
            <a:endParaRPr lang="en-GB" sz="1200" b="1" dirty="0">
              <a:latin typeface="Wingdings" panose="05000000000000000000" pitchFamily="2" charset="2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5297733" y="5549262"/>
            <a:ext cx="3275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Presentation announcement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58DC8-4D69-4633-B49C-1CA38BA0C1E1}" type="datetime1">
              <a:rPr lang="en-US" smtClean="0"/>
              <a:t>1/27/2014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hteckiger Pfeil 6"/>
          <p:cNvSpPr/>
          <p:nvPr/>
        </p:nvSpPr>
        <p:spPr>
          <a:xfrm flipV="1">
            <a:off x="4483917" y="5440697"/>
            <a:ext cx="813816" cy="4393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46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378619"/>
            <a:ext cx="8229600" cy="827088"/>
          </a:xfrm>
        </p:spPr>
        <p:txBody>
          <a:bodyPr>
            <a:normAutofit/>
          </a:bodyPr>
          <a:lstStyle/>
          <a:p>
            <a:r>
              <a:rPr lang="en-US" dirty="0" smtClean="0"/>
              <a:t>Semantic 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a</a:t>
            </a:r>
            <a:r>
              <a:rPr lang="en-US" dirty="0" smtClean="0"/>
              <a:t>nnotation</a:t>
            </a:r>
            <a:endParaRPr lang="en-US" dirty="0"/>
          </a:p>
        </p:txBody>
      </p:sp>
      <p:sp>
        <p:nvSpPr>
          <p:cNvPr id="421891" name="Text Box 3"/>
          <p:cNvSpPr txBox="1">
            <a:spLocks noChangeArrowheads="1"/>
          </p:cNvSpPr>
          <p:nvPr/>
        </p:nvSpPr>
        <p:spPr bwMode="auto">
          <a:xfrm>
            <a:off x="827013" y="2410619"/>
            <a:ext cx="40767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em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Daniel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Schober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&lt;/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em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br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Admiral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Spee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 Str. 7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br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&gt;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&lt;strong&gt;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10439 Berlin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&lt;/strong&gt;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21892" name="Text Box 4"/>
          <p:cNvSpPr txBox="1">
            <a:spLocks noChangeArrowheads="1"/>
          </p:cNvSpPr>
          <p:nvPr/>
        </p:nvSpPr>
        <p:spPr bwMode="auto">
          <a:xfrm>
            <a:off x="228886" y="1864538"/>
            <a:ext cx="46458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Database:  Columns define row content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897" name="Text Box 9"/>
          <p:cNvSpPr txBox="1">
            <a:spLocks noChangeArrowheads="1"/>
          </p:cNvSpPr>
          <p:nvPr/>
        </p:nvSpPr>
        <p:spPr bwMode="auto">
          <a:xfrm>
            <a:off x="545900" y="3774818"/>
            <a:ext cx="55372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&lt;person&gt;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Schober</a:t>
            </a:r>
            <a:r>
              <a:rPr lang="en-US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&lt;/person</a:t>
            </a:r>
            <a:r>
              <a:rPr lang="en-US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&lt;street&gt;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Admiral 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Str.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street&gt; </a:t>
            </a:r>
          </a:p>
          <a:p>
            <a:r>
              <a:rPr lang="en-US" dirty="0" smtClean="0">
                <a:solidFill>
                  <a:srgbClr val="66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66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&lt;zip&gt;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22049</a:t>
            </a:r>
            <a:r>
              <a:rPr lang="en-US" dirty="0" smtClean="0">
                <a:solidFill>
                  <a:srgbClr val="66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dirty="0">
                <a:solidFill>
                  <a:srgbClr val="66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zip&gt;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city&gt;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Hamburg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city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&lt;/address&gt;</a:t>
            </a:r>
            <a:endParaRPr lang="en-US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898" name="Text Box 10"/>
          <p:cNvSpPr txBox="1">
            <a:spLocks noChangeArrowheads="1"/>
          </p:cNvSpPr>
          <p:nvPr/>
        </p:nvSpPr>
        <p:spPr bwMode="auto">
          <a:xfrm>
            <a:off x="166407" y="3451611"/>
            <a:ext cx="452339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 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arkup</a:t>
            </a:r>
            <a:r>
              <a:rPr lang="en-US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Tags describe tag-content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1899" name="Text Box 11"/>
          <p:cNvSpPr txBox="1">
            <a:spLocks noChangeArrowheads="1"/>
          </p:cNvSpPr>
          <p:nvPr/>
        </p:nvSpPr>
        <p:spPr bwMode="auto">
          <a:xfrm>
            <a:off x="1310234" y="1063523"/>
            <a:ext cx="19175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sz="1800" dirty="0" smtClean="0">
                <a:solidFill>
                  <a:schemeClr val="bg1"/>
                </a:solidFill>
              </a:rPr>
              <a:t>Database </a:t>
            </a:r>
            <a:r>
              <a:rPr lang="de-DE" dirty="0" err="1">
                <a:solidFill>
                  <a:schemeClr val="bg1"/>
                </a:solidFill>
              </a:rPr>
              <a:t>a</a:t>
            </a:r>
            <a:r>
              <a:rPr lang="de-DE" sz="1800" dirty="0" err="1" smtClean="0">
                <a:solidFill>
                  <a:schemeClr val="bg1"/>
                </a:solidFill>
              </a:rPr>
              <a:t>nalogy</a:t>
            </a:r>
            <a:endParaRPr lang="de-DE" sz="1800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62365" y="5267820"/>
            <a:ext cx="7278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accent2"/>
                </a:solidFill>
              </a:rPr>
              <a:t>Readable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to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computers</a:t>
            </a:r>
            <a:r>
              <a:rPr lang="de-DE" dirty="0" smtClean="0">
                <a:solidFill>
                  <a:schemeClr val="accent2"/>
                </a:solidFill>
              </a:rPr>
              <a:t> &amp; </a:t>
            </a:r>
            <a:r>
              <a:rPr lang="de-DE" dirty="0" err="1">
                <a:solidFill>
                  <a:schemeClr val="accent2"/>
                </a:solidFill>
              </a:rPr>
              <a:t>h</a:t>
            </a:r>
            <a:r>
              <a:rPr lang="de-DE" dirty="0" err="1" smtClean="0">
                <a:solidFill>
                  <a:schemeClr val="accent2"/>
                </a:solidFill>
              </a:rPr>
              <a:t>umans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alike</a:t>
            </a:r>
            <a:endParaRPr lang="de-DE" dirty="0" smtClean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accent2"/>
                </a:solidFill>
              </a:rPr>
              <a:t>Context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independent</a:t>
            </a:r>
            <a:r>
              <a:rPr lang="de-DE" dirty="0" smtClean="0">
                <a:solidFill>
                  <a:schemeClr val="accent2"/>
                </a:solidFill>
              </a:rPr>
              <a:t>, </a:t>
            </a:r>
            <a:r>
              <a:rPr lang="de-DE" dirty="0" err="1" smtClean="0">
                <a:solidFill>
                  <a:schemeClr val="accent2"/>
                </a:solidFill>
              </a:rPr>
              <a:t>decentralised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annotation</a:t>
            </a:r>
            <a:r>
              <a:rPr lang="de-DE" dirty="0" smtClean="0">
                <a:solidFill>
                  <a:schemeClr val="accent2"/>
                </a:solidFill>
              </a:rPr>
              <a:t>    </a:t>
            </a:r>
            <a:r>
              <a:rPr lang="de-DE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 </a:t>
            </a:r>
            <a:r>
              <a:rPr lang="de-DE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  </a:t>
            </a:r>
            <a:r>
              <a:rPr lang="de-DE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de-DE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  </a:t>
            </a:r>
            <a:r>
              <a:rPr lang="de-DE" dirty="0" err="1" smtClean="0">
                <a:solidFill>
                  <a:schemeClr val="accent2"/>
                </a:solidFill>
                <a:sym typeface="Wingdings" panose="05000000000000000000" pitchFamily="2" charset="2"/>
              </a:rPr>
              <a:t>U</a:t>
            </a:r>
            <a:r>
              <a:rPr lang="de-DE" dirty="0" err="1" smtClean="0">
                <a:solidFill>
                  <a:schemeClr val="accent2"/>
                </a:solidFill>
              </a:rPr>
              <a:t>se</a:t>
            </a:r>
            <a:r>
              <a:rPr lang="de-DE" dirty="0" smtClean="0">
                <a:solidFill>
                  <a:schemeClr val="accent2"/>
                </a:solidFill>
              </a:rPr>
              <a:t> XML </a:t>
            </a:r>
            <a:r>
              <a:rPr lang="de-DE" dirty="0" err="1" smtClean="0">
                <a:solidFill>
                  <a:schemeClr val="accent2"/>
                </a:solidFill>
              </a:rPr>
              <a:t>and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ontologies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for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metabolomics</a:t>
            </a:r>
            <a:r>
              <a:rPr lang="de-DE" dirty="0">
                <a:solidFill>
                  <a:schemeClr val="accent2"/>
                </a:solidFill>
              </a:rPr>
              <a:t>-</a:t>
            </a:r>
            <a:r>
              <a:rPr lang="de-DE" dirty="0" smtClean="0">
                <a:solidFill>
                  <a:schemeClr val="accent2"/>
                </a:solidFill>
              </a:rPr>
              <a:t>standard </a:t>
            </a:r>
            <a:r>
              <a:rPr lang="de-DE" dirty="0" err="1" smtClean="0">
                <a:solidFill>
                  <a:schemeClr val="accent2"/>
                </a:solidFill>
              </a:rPr>
              <a:t>specification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7478315" y="5047605"/>
            <a:ext cx="14590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</a:t>
            </a:r>
            <a:r>
              <a:rPr lang="de-DE" dirty="0" err="1" smtClean="0"/>
              <a:t>ammal</a:t>
            </a:r>
            <a:endParaRPr lang="de-DE" dirty="0" smtClean="0"/>
          </a:p>
          <a:p>
            <a:r>
              <a:rPr lang="de-DE" dirty="0" smtClean="0"/>
              <a:t>      human</a:t>
            </a:r>
          </a:p>
          <a:p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smtClean="0">
                <a:solidFill>
                  <a:srgbClr val="00B050"/>
                </a:solidFill>
              </a:rPr>
              <a:t>           </a:t>
            </a:r>
            <a:r>
              <a:rPr lang="de-DE" dirty="0" err="1" smtClean="0">
                <a:solidFill>
                  <a:srgbClr val="00B050"/>
                </a:solidFill>
              </a:rPr>
              <a:t>person</a:t>
            </a: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lace</a:t>
            </a:r>
            <a:endParaRPr lang="de-DE" dirty="0" smtClean="0"/>
          </a:p>
          <a:p>
            <a:r>
              <a:rPr lang="de-DE" dirty="0" smtClean="0"/>
              <a:t>    </a:t>
            </a:r>
            <a:r>
              <a:rPr lang="de-DE" dirty="0" err="1" smtClean="0"/>
              <a:t>landmark</a:t>
            </a:r>
            <a:endParaRPr lang="de-DE" dirty="0" smtClean="0"/>
          </a:p>
          <a:p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smtClean="0">
                <a:solidFill>
                  <a:srgbClr val="0070C0"/>
                </a:solidFill>
              </a:rPr>
              <a:t>           </a:t>
            </a:r>
            <a:r>
              <a:rPr lang="de-DE" dirty="0" err="1" smtClean="0">
                <a:solidFill>
                  <a:srgbClr val="0070C0"/>
                </a:solidFill>
              </a:rPr>
              <a:t>street</a:t>
            </a:r>
            <a:endParaRPr lang="de-DE" dirty="0"/>
          </a:p>
          <a:p>
            <a:endParaRPr lang="en-US" dirty="0"/>
          </a:p>
        </p:txBody>
      </p:sp>
      <p:sp>
        <p:nvSpPr>
          <p:cNvPr id="5" name="Rechteckiger Pfeil 4"/>
          <p:cNvSpPr/>
          <p:nvPr/>
        </p:nvSpPr>
        <p:spPr>
          <a:xfrm flipV="1">
            <a:off x="2939175" y="4727424"/>
            <a:ext cx="178922" cy="4832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083447" y="497519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Class</a:t>
            </a:r>
            <a:endParaRPr lang="en-US" dirty="0"/>
          </a:p>
        </p:txBody>
      </p:sp>
      <p:sp>
        <p:nvSpPr>
          <p:cNvPr id="20" name="Rechteckiger Pfeil 19"/>
          <p:cNvSpPr/>
          <p:nvPr/>
        </p:nvSpPr>
        <p:spPr>
          <a:xfrm flipV="1">
            <a:off x="3633040" y="4644842"/>
            <a:ext cx="178922" cy="28787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3753823" y="467948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Individual</a:t>
            </a:r>
            <a:endParaRPr lang="en-US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45" y="2155404"/>
            <a:ext cx="4038600" cy="12573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625406" y="2626382"/>
            <a:ext cx="4038600" cy="171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025679" y="4451683"/>
            <a:ext cx="2969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XML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tag defines </a:t>
            </a:r>
            <a:r>
              <a:rPr lang="en-US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tag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 in 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endParaRPr lang="en-US" b="1" u="sng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5209960" y="2544651"/>
            <a:ext cx="3727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This </a:t>
            </a:r>
            <a:r>
              <a:rPr lang="de-DE" dirty="0" err="1" smtClean="0"/>
              <a:t>row</a:t>
            </a:r>
            <a:r>
              <a:rPr lang="de-DE" dirty="0" smtClean="0"/>
              <a:t> </a:t>
            </a:r>
            <a:r>
              <a:rPr lang="de-DE" dirty="0" err="1" smtClean="0"/>
              <a:t>only</a:t>
            </a:r>
            <a:r>
              <a:rPr lang="de-DE" dirty="0" smtClean="0"/>
              <a:t> intelligible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viewed</a:t>
            </a:r>
            <a:r>
              <a:rPr lang="de-DE" dirty="0" smtClean="0"/>
              <a:t> in </a:t>
            </a:r>
            <a:r>
              <a:rPr lang="de-DE" dirty="0" err="1" smtClean="0"/>
              <a:t>table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/</a:t>
            </a:r>
            <a:r>
              <a:rPr lang="de-DE" dirty="0" err="1" smtClean="0"/>
              <a:t>header</a:t>
            </a:r>
            <a:r>
              <a:rPr lang="de-DE" dirty="0" smtClean="0"/>
              <a:t> </a:t>
            </a:r>
            <a:r>
              <a:rPr lang="de-DE" dirty="0" err="1" smtClean="0"/>
              <a:t>row</a:t>
            </a:r>
            <a:endParaRPr lang="en-US" dirty="0"/>
          </a:p>
        </p:txBody>
      </p:sp>
      <p:sp>
        <p:nvSpPr>
          <p:cNvPr id="12" name="Pfeil nach links 11"/>
          <p:cNvSpPr/>
          <p:nvPr/>
        </p:nvSpPr>
        <p:spPr>
          <a:xfrm>
            <a:off x="4817129" y="2637575"/>
            <a:ext cx="385126" cy="2119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4835261" y="3482145"/>
            <a:ext cx="4102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This </a:t>
            </a:r>
            <a:r>
              <a:rPr lang="de-DE" dirty="0" err="1" smtClean="0"/>
              <a:t>row</a:t>
            </a:r>
            <a:r>
              <a:rPr lang="de-DE" dirty="0" smtClean="0"/>
              <a:t> also intelligible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viewed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, in </a:t>
            </a:r>
            <a:r>
              <a:rPr lang="de-DE" dirty="0" err="1" smtClean="0"/>
              <a:t>any</a:t>
            </a:r>
            <a:r>
              <a:rPr lang="de-DE" dirty="0" smtClean="0"/>
              <a:t> </a:t>
            </a:r>
            <a:r>
              <a:rPr lang="de-DE" dirty="0" err="1" smtClean="0"/>
              <a:t>document</a:t>
            </a:r>
            <a:endParaRPr lang="en-US" dirty="0"/>
          </a:p>
        </p:txBody>
      </p:sp>
      <p:sp>
        <p:nvSpPr>
          <p:cNvPr id="23" name="Pfeil nach links 22"/>
          <p:cNvSpPr/>
          <p:nvPr/>
        </p:nvSpPr>
        <p:spPr>
          <a:xfrm>
            <a:off x="4338142" y="3855730"/>
            <a:ext cx="478987" cy="22078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20" grpId="0" animBg="1"/>
      <p:bldP spid="21" grpId="0"/>
      <p:bldP spid="7" grpId="0"/>
      <p:bldP spid="11" grpId="0"/>
      <p:bldP spid="12" grpId="0" animBg="1"/>
      <p:bldP spid="22" grpId="0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2"/>
  <p:tag name="SID" val="4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ID" val="2"/>
  <p:tag name="NAME" val="Prevention of variceal bleeding (Textwortsuche)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SMOS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0</TotalTime>
  <Words>1305</Words>
  <Application>Microsoft Office PowerPoint</Application>
  <PresentationFormat>Bildschirmpräsentation (4:3)</PresentationFormat>
  <Paragraphs>330</Paragraphs>
  <Slides>26</Slides>
  <Notes>3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0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Arial</vt:lpstr>
      <vt:lpstr>Calibri</vt:lpstr>
      <vt:lpstr>Candara</vt:lpstr>
      <vt:lpstr>Geneva</vt:lpstr>
      <vt:lpstr>Graphik Regular</vt:lpstr>
      <vt:lpstr>Symbol</vt:lpstr>
      <vt:lpstr>Times New Roman</vt:lpstr>
      <vt:lpstr>Wingdings</vt:lpstr>
      <vt:lpstr>COSMOS</vt:lpstr>
      <vt:lpstr>Development of metabolomics data standards</vt:lpstr>
      <vt:lpstr>Outline</vt:lpstr>
      <vt:lpstr>PowerPoint-Präsentation</vt:lpstr>
      <vt:lpstr>Metabolomics experiments  described in papers &amp; public repositories</vt:lpstr>
      <vt:lpstr>Papers:  human readable, but …</vt:lpstr>
      <vt:lpstr>How to render data human &amp; computer-readable   Describe &amp; annotate data with XML-based metadata</vt:lpstr>
      <vt:lpstr>Freetext:  What information a computer can see …</vt:lpstr>
      <vt:lpstr>XML markup with “meaningful” tags </vt:lpstr>
      <vt:lpstr>Semantic data annotation</vt:lpstr>
      <vt:lpstr>How to allow searches over      variant textual expressions   Converge by mapping variants to standardized term from controlled vocabulary</vt:lpstr>
      <vt:lpstr>Variances in expression decrease search results</vt:lpstr>
      <vt:lpstr>NMR formats</vt:lpstr>
      <vt:lpstr>PowerPoint-Präsentation</vt:lpstr>
      <vt:lpstr>Synonym mapping via controlled terms (3 search aspects)</vt:lpstr>
      <vt:lpstr>Synonyms for  ‚Irradiation Frequency‘ in NMR</vt:lpstr>
      <vt:lpstr>An ontology definition …</vt:lpstr>
      <vt:lpstr>… another ontology definition</vt:lpstr>
      <vt:lpstr>nmrML requirements http://cosmos-fp7.eu</vt:lpstr>
      <vt:lpstr>PowerPoint-Präsentation</vt:lpstr>
      <vt:lpstr>PowerPoint-Präsentation</vt:lpstr>
      <vt:lpstr>PowerPoint-Präsentation</vt:lpstr>
      <vt:lpstr>XML Schema validates XML data structure</vt:lpstr>
      <vt:lpstr>Onion model of                         validation layers</vt:lpstr>
      <vt:lpstr>Current status &amp; outlook</vt:lpstr>
      <vt:lpstr>Conclusions</vt:lpstr>
      <vt:lpstr>Acknowledgements</vt:lpstr>
    </vt:vector>
  </TitlesOfParts>
  <Company>University of Cambridge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Salek</dc:creator>
  <cp:lastModifiedBy>dschober</cp:lastModifiedBy>
  <cp:revision>491</cp:revision>
  <cp:lastPrinted>2014-01-15T12:09:55Z</cp:lastPrinted>
  <dcterms:created xsi:type="dcterms:W3CDTF">2012-12-18T18:16:06Z</dcterms:created>
  <dcterms:modified xsi:type="dcterms:W3CDTF">2014-01-28T16:01:38Z</dcterms:modified>
</cp:coreProperties>
</file>